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5" r:id="rId4"/>
    <p:sldId id="259" r:id="rId5"/>
    <p:sldId id="260" r:id="rId6"/>
    <p:sldId id="263" r:id="rId7"/>
    <p:sldId id="262" r:id="rId8"/>
    <p:sldId id="266" r:id="rId9"/>
    <p:sldId id="257" r:id="rId10"/>
    <p:sldId id="261" r:id="rId11"/>
    <p:sldId id="267" r:id="rId12"/>
    <p:sldId id="268" r:id="rId13"/>
    <p:sldId id="269" r:id="rId14"/>
    <p:sldId id="270" r:id="rId15"/>
    <p:sldId id="278" r:id="rId16"/>
    <p:sldId id="271" r:id="rId17"/>
    <p:sldId id="275" r:id="rId18"/>
    <p:sldId id="272" r:id="rId19"/>
    <p:sldId id="279" r:id="rId20"/>
    <p:sldId id="273" r:id="rId21"/>
    <p:sldId id="274" r:id="rId22"/>
    <p:sldId id="276" r:id="rId23"/>
    <p:sldId id="264" r:id="rId24"/>
    <p:sldId id="309" r:id="rId25"/>
    <p:sldId id="310" r:id="rId26"/>
    <p:sldId id="311" r:id="rId27"/>
    <p:sldId id="277" r:id="rId28"/>
    <p:sldId id="280" r:id="rId29"/>
    <p:sldId id="281" r:id="rId30"/>
    <p:sldId id="282" r:id="rId31"/>
    <p:sldId id="283" r:id="rId32"/>
    <p:sldId id="284" r:id="rId33"/>
    <p:sldId id="285" r:id="rId34"/>
    <p:sldId id="286" r:id="rId35"/>
    <p:sldId id="287" r:id="rId36"/>
    <p:sldId id="288" r:id="rId37"/>
    <p:sldId id="290" r:id="rId38"/>
    <p:sldId id="291" r:id="rId39"/>
    <p:sldId id="293" r:id="rId40"/>
    <p:sldId id="294" r:id="rId41"/>
    <p:sldId id="295" r:id="rId42"/>
    <p:sldId id="296" r:id="rId43"/>
    <p:sldId id="297" r:id="rId44"/>
    <p:sldId id="298" r:id="rId45"/>
    <p:sldId id="307" r:id="rId46"/>
    <p:sldId id="299" r:id="rId47"/>
    <p:sldId id="300" r:id="rId48"/>
    <p:sldId id="301" r:id="rId49"/>
    <p:sldId id="302" r:id="rId50"/>
    <p:sldId id="303" r:id="rId51"/>
    <p:sldId id="304" r:id="rId52"/>
    <p:sldId id="312" r:id="rId53"/>
    <p:sldId id="305" r:id="rId54"/>
    <p:sldId id="306" r:id="rId55"/>
    <p:sldId id="313" r:id="rId56"/>
    <p:sldId id="316" r:id="rId57"/>
    <p:sldId id="317" r:id="rId58"/>
    <p:sldId id="315" r:id="rId59"/>
    <p:sldId id="314" r:id="rId60"/>
    <p:sldId id="308"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155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C671D0E2-54DD-4A2B-95AB-319A13F66F7D}" type="datetimeFigureOut">
              <a:rPr lang="ca-ES" smtClean="0"/>
              <a:t>14/1/2018</a:t>
            </a:fld>
            <a:endParaRPr lang="ca-ES"/>
          </a:p>
        </p:txBody>
      </p:sp>
      <p:sp>
        <p:nvSpPr>
          <p:cNvPr id="5" name="Footer Placeholder 4"/>
          <p:cNvSpPr>
            <a:spLocks noGrp="1"/>
          </p:cNvSpPr>
          <p:nvPr>
            <p:ph type="ftr" sz="quarter" idx="11"/>
          </p:nvPr>
        </p:nvSpPr>
        <p:spPr>
          <a:xfrm>
            <a:off x="2396319" y="329308"/>
            <a:ext cx="3086292" cy="309201"/>
          </a:xfrm>
        </p:spPr>
        <p:txBody>
          <a:bodyPr/>
          <a:lstStyle/>
          <a:p>
            <a:endParaRPr lang="ca-ES"/>
          </a:p>
        </p:txBody>
      </p:sp>
      <p:sp>
        <p:nvSpPr>
          <p:cNvPr id="6" name="Slide Number Placeholder 5"/>
          <p:cNvSpPr>
            <a:spLocks noGrp="1"/>
          </p:cNvSpPr>
          <p:nvPr>
            <p:ph type="sldNum" sz="quarter" idx="12"/>
          </p:nvPr>
        </p:nvSpPr>
        <p:spPr>
          <a:xfrm>
            <a:off x="1434703" y="798973"/>
            <a:ext cx="802005" cy="503578"/>
          </a:xfrm>
        </p:spPr>
        <p:txBody>
          <a:bodyPr/>
          <a:lstStyle/>
          <a:p>
            <a:fld id="{6011457F-D542-4FA9-9403-F5278DAFF8DD}" type="slidenum">
              <a:rPr lang="ca-ES" smtClean="0"/>
              <a:t>‹Nº›</a:t>
            </a:fld>
            <a:endParaRPr lang="ca-E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37386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671D0E2-54DD-4A2B-95AB-319A13F66F7D}" type="datetimeFigureOut">
              <a:rPr lang="ca-ES" smtClean="0"/>
              <a:t>14/1/2018</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‹Nº›</a:t>
            </a:fld>
            <a:endParaRPr lang="ca-ES"/>
          </a:p>
        </p:txBody>
      </p:sp>
    </p:spTree>
    <p:extLst>
      <p:ext uri="{BB962C8B-B14F-4D97-AF65-F5344CB8AC3E}">
        <p14:creationId xmlns:p14="http://schemas.microsoft.com/office/powerpoint/2010/main" val="129131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671D0E2-54DD-4A2B-95AB-319A13F66F7D}" type="datetimeFigureOut">
              <a:rPr lang="ca-ES" smtClean="0"/>
              <a:t>14/1/2018</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‹Nº›</a:t>
            </a:fld>
            <a:endParaRPr lang="ca-E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75590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671D0E2-54DD-4A2B-95AB-319A13F66F7D}" type="datetimeFigureOut">
              <a:rPr lang="ca-ES" smtClean="0"/>
              <a:t>14/1/2018</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‹Nº›</a:t>
            </a:fld>
            <a:endParaRPr lang="ca-E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5559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C671D0E2-54DD-4A2B-95AB-319A13F66F7D}" type="datetimeFigureOut">
              <a:rPr lang="ca-ES" smtClean="0"/>
              <a:t>14/1/2018</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‹Nº›</a:t>
            </a:fld>
            <a:endParaRPr lang="ca-E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0347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671D0E2-54DD-4A2B-95AB-319A13F66F7D}" type="datetimeFigureOut">
              <a:rPr lang="ca-ES" smtClean="0"/>
              <a:t>14/1/2018</a:t>
            </a:fld>
            <a:endParaRPr lang="ca-ES"/>
          </a:p>
        </p:txBody>
      </p:sp>
      <p:sp>
        <p:nvSpPr>
          <p:cNvPr id="6" name="Footer Placeholder 5"/>
          <p:cNvSpPr>
            <a:spLocks noGrp="1"/>
          </p:cNvSpPr>
          <p:nvPr>
            <p:ph type="ftr" sz="quarter" idx="11"/>
          </p:nvPr>
        </p:nvSpPr>
        <p:spPr/>
        <p:txBody>
          <a:bodyPr/>
          <a:lstStyle/>
          <a:p>
            <a:endParaRPr lang="ca-ES"/>
          </a:p>
        </p:txBody>
      </p:sp>
      <p:sp>
        <p:nvSpPr>
          <p:cNvPr id="7" name="Slide Number Placeholder 6"/>
          <p:cNvSpPr>
            <a:spLocks noGrp="1"/>
          </p:cNvSpPr>
          <p:nvPr>
            <p:ph type="sldNum" sz="quarter" idx="12"/>
          </p:nvPr>
        </p:nvSpPr>
        <p:spPr/>
        <p:txBody>
          <a:bodyPr/>
          <a:lstStyle/>
          <a:p>
            <a:fld id="{6011457F-D542-4FA9-9403-F5278DAFF8DD}" type="slidenum">
              <a:rPr lang="ca-ES" smtClean="0"/>
              <a:t>‹Nº›</a:t>
            </a:fld>
            <a:endParaRPr lang="ca-E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914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el estilo de texto del patrón</a:t>
            </a:r>
          </a:p>
        </p:txBody>
      </p:sp>
      <p:sp>
        <p:nvSpPr>
          <p:cNvPr id="4" name="Content Placeholder 3"/>
          <p:cNvSpPr>
            <a:spLocks noGrp="1"/>
          </p:cNvSpPr>
          <p:nvPr>
            <p:ph sz="half" idx="2"/>
          </p:nvPr>
        </p:nvSpPr>
        <p:spPr>
          <a:xfrm>
            <a:off x="1443491" y="2824270"/>
            <a:ext cx="3125766" cy="264445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el estilo de texto del patrón</a:t>
            </a:r>
          </a:p>
        </p:txBody>
      </p:sp>
      <p:sp>
        <p:nvSpPr>
          <p:cNvPr id="6" name="Content Placeholder 5"/>
          <p:cNvSpPr>
            <a:spLocks noGrp="1"/>
          </p:cNvSpPr>
          <p:nvPr>
            <p:ph sz="quarter" idx="4"/>
          </p:nvPr>
        </p:nvSpPr>
        <p:spPr>
          <a:xfrm>
            <a:off x="4889182" y="2821491"/>
            <a:ext cx="3125652" cy="263737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671D0E2-54DD-4A2B-95AB-319A13F66F7D}" type="datetimeFigureOut">
              <a:rPr lang="ca-ES" smtClean="0"/>
              <a:t>14/1/2018</a:t>
            </a:fld>
            <a:endParaRPr lang="ca-ES"/>
          </a:p>
        </p:txBody>
      </p:sp>
      <p:sp>
        <p:nvSpPr>
          <p:cNvPr id="8" name="Footer Placeholder 7"/>
          <p:cNvSpPr>
            <a:spLocks noGrp="1"/>
          </p:cNvSpPr>
          <p:nvPr>
            <p:ph type="ftr" sz="quarter" idx="11"/>
          </p:nvPr>
        </p:nvSpPr>
        <p:spPr/>
        <p:txBody>
          <a:bodyPr/>
          <a:lstStyle/>
          <a:p>
            <a:endParaRPr lang="ca-ES"/>
          </a:p>
        </p:txBody>
      </p:sp>
      <p:sp>
        <p:nvSpPr>
          <p:cNvPr id="9" name="Slide Number Placeholder 8"/>
          <p:cNvSpPr>
            <a:spLocks noGrp="1"/>
          </p:cNvSpPr>
          <p:nvPr>
            <p:ph type="sldNum" sz="quarter" idx="12"/>
          </p:nvPr>
        </p:nvSpPr>
        <p:spPr/>
        <p:txBody>
          <a:bodyPr/>
          <a:lstStyle/>
          <a:p>
            <a:fld id="{6011457F-D542-4FA9-9403-F5278DAFF8DD}" type="slidenum">
              <a:rPr lang="ca-ES" smtClean="0"/>
              <a:t>‹Nº›</a:t>
            </a:fld>
            <a:endParaRPr lang="ca-ES"/>
          </a:p>
        </p:txBody>
      </p:sp>
    </p:spTree>
    <p:extLst>
      <p:ext uri="{BB962C8B-B14F-4D97-AF65-F5344CB8AC3E}">
        <p14:creationId xmlns:p14="http://schemas.microsoft.com/office/powerpoint/2010/main" val="711937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671D0E2-54DD-4A2B-95AB-319A13F66F7D}" type="datetimeFigureOut">
              <a:rPr lang="ca-ES" smtClean="0"/>
              <a:t>14/1/2018</a:t>
            </a:fld>
            <a:endParaRPr lang="ca-ES"/>
          </a:p>
        </p:txBody>
      </p:sp>
      <p:sp>
        <p:nvSpPr>
          <p:cNvPr id="4" name="Footer Placeholder 3"/>
          <p:cNvSpPr>
            <a:spLocks noGrp="1"/>
          </p:cNvSpPr>
          <p:nvPr>
            <p:ph type="ftr" sz="quarter" idx="11"/>
          </p:nvPr>
        </p:nvSpPr>
        <p:spPr/>
        <p:txBody>
          <a:bodyPr/>
          <a:lstStyle/>
          <a:p>
            <a:endParaRPr lang="ca-ES"/>
          </a:p>
        </p:txBody>
      </p:sp>
      <p:sp>
        <p:nvSpPr>
          <p:cNvPr id="5" name="Slide Number Placeholder 4"/>
          <p:cNvSpPr>
            <a:spLocks noGrp="1"/>
          </p:cNvSpPr>
          <p:nvPr>
            <p:ph type="sldNum" sz="quarter" idx="12"/>
          </p:nvPr>
        </p:nvSpPr>
        <p:spPr/>
        <p:txBody>
          <a:bodyPr/>
          <a:lstStyle/>
          <a:p>
            <a:fld id="{6011457F-D542-4FA9-9403-F5278DAFF8DD}" type="slidenum">
              <a:rPr lang="ca-ES" smtClean="0"/>
              <a:t>‹Nº›</a:t>
            </a:fld>
            <a:endParaRPr lang="ca-ES"/>
          </a:p>
        </p:txBody>
      </p:sp>
    </p:spTree>
    <p:extLst>
      <p:ext uri="{BB962C8B-B14F-4D97-AF65-F5344CB8AC3E}">
        <p14:creationId xmlns:p14="http://schemas.microsoft.com/office/powerpoint/2010/main" val="2234309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71D0E2-54DD-4A2B-95AB-319A13F66F7D}" type="datetimeFigureOut">
              <a:rPr lang="ca-ES" smtClean="0"/>
              <a:t>14/1/2018</a:t>
            </a:fld>
            <a:endParaRPr lang="ca-ES"/>
          </a:p>
        </p:txBody>
      </p:sp>
      <p:sp>
        <p:nvSpPr>
          <p:cNvPr id="3" name="Footer Placeholder 2"/>
          <p:cNvSpPr>
            <a:spLocks noGrp="1"/>
          </p:cNvSpPr>
          <p:nvPr>
            <p:ph type="ftr" sz="quarter" idx="11"/>
          </p:nvPr>
        </p:nvSpPr>
        <p:spPr/>
        <p:txBody>
          <a:bodyPr/>
          <a:lstStyle/>
          <a:p>
            <a:endParaRPr lang="ca-ES"/>
          </a:p>
        </p:txBody>
      </p:sp>
      <p:sp>
        <p:nvSpPr>
          <p:cNvPr id="4" name="Slide Number Placeholder 3"/>
          <p:cNvSpPr>
            <a:spLocks noGrp="1"/>
          </p:cNvSpPr>
          <p:nvPr>
            <p:ph type="sldNum" sz="quarter" idx="12"/>
          </p:nvPr>
        </p:nvSpPr>
        <p:spPr/>
        <p:txBody>
          <a:bodyPr/>
          <a:lstStyle/>
          <a:p>
            <a:fld id="{6011457F-D542-4FA9-9403-F5278DAFF8DD}" type="slidenum">
              <a:rPr lang="ca-ES" smtClean="0"/>
              <a:t>‹Nº›</a:t>
            </a:fld>
            <a:endParaRPr lang="ca-ES"/>
          </a:p>
        </p:txBody>
      </p:sp>
    </p:spTree>
    <p:extLst>
      <p:ext uri="{BB962C8B-B14F-4D97-AF65-F5344CB8AC3E}">
        <p14:creationId xmlns:p14="http://schemas.microsoft.com/office/powerpoint/2010/main" val="1493945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el estilo de texto del patrón</a:t>
            </a:r>
          </a:p>
        </p:txBody>
      </p:sp>
      <p:sp>
        <p:nvSpPr>
          <p:cNvPr id="5" name="Date Placeholder 4"/>
          <p:cNvSpPr>
            <a:spLocks noGrp="1"/>
          </p:cNvSpPr>
          <p:nvPr>
            <p:ph type="dt" sz="half" idx="10"/>
          </p:nvPr>
        </p:nvSpPr>
        <p:spPr/>
        <p:txBody>
          <a:bodyPr/>
          <a:lstStyle/>
          <a:p>
            <a:fld id="{C671D0E2-54DD-4A2B-95AB-319A13F66F7D}" type="datetimeFigureOut">
              <a:rPr lang="ca-ES" smtClean="0"/>
              <a:t>14/1/2018</a:t>
            </a:fld>
            <a:endParaRPr lang="ca-ES"/>
          </a:p>
        </p:txBody>
      </p:sp>
      <p:sp>
        <p:nvSpPr>
          <p:cNvPr id="6" name="Footer Placeholder 5"/>
          <p:cNvSpPr>
            <a:spLocks noGrp="1"/>
          </p:cNvSpPr>
          <p:nvPr>
            <p:ph type="ftr" sz="quarter" idx="11"/>
          </p:nvPr>
        </p:nvSpPr>
        <p:spPr/>
        <p:txBody>
          <a:bodyPr/>
          <a:lstStyle/>
          <a:p>
            <a:endParaRPr lang="ca-ES"/>
          </a:p>
        </p:txBody>
      </p:sp>
      <p:sp>
        <p:nvSpPr>
          <p:cNvPr id="7" name="Slide Number Placeholder 6"/>
          <p:cNvSpPr>
            <a:spLocks noGrp="1"/>
          </p:cNvSpPr>
          <p:nvPr>
            <p:ph type="sldNum" sz="quarter" idx="12"/>
          </p:nvPr>
        </p:nvSpPr>
        <p:spPr/>
        <p:txBody>
          <a:bodyPr/>
          <a:lstStyle/>
          <a:p>
            <a:fld id="{6011457F-D542-4FA9-9403-F5278DAFF8DD}" type="slidenum">
              <a:rPr lang="ca-ES" smtClean="0"/>
              <a:t>‹Nº›</a:t>
            </a:fld>
            <a:endParaRPr lang="ca-E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956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el estilo de texto del patrón</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C671D0E2-54DD-4A2B-95AB-319A13F66F7D}" type="datetimeFigureOut">
              <a:rPr lang="ca-ES" smtClean="0"/>
              <a:t>14/1/2018</a:t>
            </a:fld>
            <a:endParaRPr lang="ca-ES"/>
          </a:p>
        </p:txBody>
      </p:sp>
      <p:sp>
        <p:nvSpPr>
          <p:cNvPr id="6" name="Footer Placeholder 5"/>
          <p:cNvSpPr>
            <a:spLocks noGrp="1"/>
          </p:cNvSpPr>
          <p:nvPr>
            <p:ph type="ftr" sz="quarter" idx="11"/>
          </p:nvPr>
        </p:nvSpPr>
        <p:spPr>
          <a:xfrm>
            <a:off x="1437530" y="318641"/>
            <a:ext cx="3251553" cy="320931"/>
          </a:xfrm>
        </p:spPr>
        <p:txBody>
          <a:bodyPr/>
          <a:lstStyle/>
          <a:p>
            <a:endParaRPr lang="ca-ES"/>
          </a:p>
        </p:txBody>
      </p:sp>
      <p:sp>
        <p:nvSpPr>
          <p:cNvPr id="7" name="Slide Number Placeholder 6"/>
          <p:cNvSpPr>
            <a:spLocks noGrp="1"/>
          </p:cNvSpPr>
          <p:nvPr>
            <p:ph type="sldNum" sz="quarter" idx="12"/>
          </p:nvPr>
        </p:nvSpPr>
        <p:spPr/>
        <p:txBody>
          <a:bodyPr/>
          <a:lstStyle/>
          <a:p>
            <a:fld id="{6011457F-D542-4FA9-9403-F5278DAFF8DD}" type="slidenum">
              <a:rPr lang="ca-ES" smtClean="0"/>
              <a:t>‹Nº›</a:t>
            </a:fld>
            <a:endParaRPr lang="ca-E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6107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671D0E2-54DD-4A2B-95AB-319A13F66F7D}" type="datetimeFigureOut">
              <a:rPr lang="ca-ES" smtClean="0"/>
              <a:t>14/1/2018</a:t>
            </a:fld>
            <a:endParaRPr lang="ca-E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ca-E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6011457F-D542-4FA9-9403-F5278DAFF8DD}" type="slidenum">
              <a:rPr lang="ca-ES" smtClean="0"/>
              <a:t>‹Nº›</a:t>
            </a:fld>
            <a:endParaRPr lang="ca-ES"/>
          </a:p>
        </p:txBody>
      </p:sp>
    </p:spTree>
    <p:extLst>
      <p:ext uri="{BB962C8B-B14F-4D97-AF65-F5344CB8AC3E}">
        <p14:creationId xmlns:p14="http://schemas.microsoft.com/office/powerpoint/2010/main" val="2740330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www.idee.es/" TargetMode="External"/><Relationship Id="rId2" Type="http://schemas.openxmlformats.org/officeDocument/2006/relationships/hyperlink" Target="http://www.geoporta.cat/" TargetMode="External"/><Relationship Id="rId1" Type="http://schemas.openxmlformats.org/officeDocument/2006/relationships/slideLayout" Target="../slideLayouts/slideLayout7.xml"/><Relationship Id="rId4" Type="http://schemas.openxmlformats.org/officeDocument/2006/relationships/hyperlink" Target="http://inspire-geoportal.ec.europa.eu/"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x.osm.omniscale.net/proxy/service?LAYERS=osm&amp;FORMAT=image/png&amp;SPHERICALMERCATOR=true&amp;SERVICE=WMS&amp;VERSION=1.1.1&amp;REQUEST=GetMap&amp;STYLES=&amp;SRS=EPSG:900913&amp;BBOX=-14094493.390318,1847225.2678577,-8517647.8076302,3804013.1916077&amp;WIDTH=1140&amp;HEIGHT=400"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cesiumjs.org/tilesets/imagery/naturalearthii/2/2/2.jpg"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e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hyperlink" Target="http://www.opengeospatial.org/standards/wmts" TargetMode="External"/><Relationship Id="rId7" Type="http://schemas.openxmlformats.org/officeDocument/2006/relationships/hyperlink" Target="http://cesiumjs.org/tilesets/imagery/naturalearthii/%7bx%7d/%7by%7d/.jpg" TargetMode="External"/><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hyperlink" Target="http://cesiumjs.org/tilesets/imagery/naturalearthii/2/2/2.jpg" TargetMode="External"/><Relationship Id="rId5" Type="http://schemas.openxmlformats.org/officeDocument/2006/relationships/hyperlink" Target="https://en.wikipedia.org/wiki/Tiled_web_map" TargetMode="External"/><Relationship Id="rId4" Type="http://schemas.openxmlformats.org/officeDocument/2006/relationships/hyperlink" Target="http://wiki.osgeo.org/wiki/Tile_Map_Service_Specificat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hyperlink" Target="http://betaserver.icgc.cat/visor/calculator.html"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dadesobertes.gencat.cat/ca/" TargetMode="External"/><Relationship Id="rId2" Type="http://schemas.openxmlformats.org/officeDocument/2006/relationships/hyperlink" Target="http://www.data.gov/" TargetMode="External"/><Relationship Id="rId1" Type="http://schemas.openxmlformats.org/officeDocument/2006/relationships/slideLayout" Target="../slideLayouts/slideLayout7.xml"/><Relationship Id="rId4" Type="http://schemas.openxmlformats.org/officeDocument/2006/relationships/hyperlink" Target="http://datos.gob.e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www.ted.com/talks/tim_berners_lee_on_the_next_web.html" TargetMode="External"/><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www.opendatanetwork.com/" TargetMode="External"/><Relationship Id="rId2" Type="http://schemas.openxmlformats.org/officeDocument/2006/relationships/hyperlink" Target="https://public.opendatasoft.com/explore/?sort=modified" TargetMode="External"/><Relationship Id="rId1" Type="http://schemas.openxmlformats.org/officeDocument/2006/relationships/slideLayout" Target="../slideLayouts/slideLayout7.xml"/><Relationship Id="rId5" Type="http://schemas.openxmlformats.org/officeDocument/2006/relationships/hyperlink" Target="https://dev.socrata.com/foundry/finances.worldbank.org/45tv-a6qy" TargetMode="External"/><Relationship Id="rId4" Type="http://schemas.openxmlformats.org/officeDocument/2006/relationships/hyperlink" Target="https://dev.socrata.com/consumers/getting-started.html"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ww.programmableweb.com/category/all/apis?category=19978"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emf"/></Relationships>
</file>

<file path=ppt/slides/_rels/slide5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www.mapbox.com/mapbox-gl-js/api/" TargetMode="External"/><Relationship Id="rId2" Type="http://schemas.openxmlformats.org/officeDocument/2006/relationships/hyperlink" Target="https://en.wikipedia.org/w/index.php?title=Google_Protocol_Buffers&amp;redirect=no"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1411610"/>
            <a:ext cx="8064896" cy="3231654"/>
          </a:xfrm>
          <a:prstGeom prst="rect">
            <a:avLst/>
          </a:prstGeom>
          <a:noFill/>
        </p:spPr>
        <p:txBody>
          <a:bodyPr wrap="square" rtlCol="0">
            <a:spAutoFit/>
          </a:bodyPr>
          <a:lstStyle/>
          <a:p>
            <a:pPr algn="ctr"/>
            <a:r>
              <a:rPr lang="es-ES" sz="2800" b="1" dirty="0">
                <a:latin typeface="Tahoma" panose="020B0604030504040204" pitchFamily="34" charset="0"/>
                <a:ea typeface="Tahoma" panose="020B0604030504040204" pitchFamily="34" charset="0"/>
                <a:cs typeface="Tahoma" panose="020B0604030504040204" pitchFamily="34" charset="0"/>
              </a:rPr>
              <a:t>Introducción a las tecnologías </a:t>
            </a:r>
            <a:r>
              <a:rPr lang="es-ES" sz="2800" b="1" dirty="0" err="1">
                <a:latin typeface="Tahoma" panose="020B0604030504040204" pitchFamily="34" charset="0"/>
                <a:ea typeface="Tahoma" panose="020B0604030504040204" pitchFamily="34" charset="0"/>
                <a:cs typeface="Tahoma" panose="020B0604030504040204" pitchFamily="34" charset="0"/>
              </a:rPr>
              <a:t>GeoWeb</a:t>
            </a:r>
            <a:endParaRPr lang="ca-ES" sz="2800" dirty="0">
              <a:latin typeface="Tahoma" panose="020B0604030504040204" pitchFamily="34" charset="0"/>
              <a:ea typeface="Tahoma" panose="020B0604030504040204" pitchFamily="34" charset="0"/>
              <a:cs typeface="Tahoma" panose="020B0604030504040204" pitchFamily="34" charset="0"/>
            </a:endParaRPr>
          </a:p>
          <a:p>
            <a:pPr algn="ctr"/>
            <a:r>
              <a:rPr lang="es-ES" sz="2400" b="1" dirty="0">
                <a:latin typeface="Tahoma" panose="020B0604030504040204" pitchFamily="34" charset="0"/>
                <a:ea typeface="Tahoma" panose="020B0604030504040204" pitchFamily="34" charset="0"/>
                <a:cs typeface="Tahoma" panose="020B0604030504040204" pitchFamily="34" charset="0"/>
              </a:rPr>
              <a:t> </a:t>
            </a:r>
            <a:endParaRPr lang="ca-ES" sz="2400" dirty="0">
              <a:latin typeface="Tahoma" panose="020B0604030504040204" pitchFamily="34" charset="0"/>
              <a:ea typeface="Tahoma" panose="020B0604030504040204" pitchFamily="34" charset="0"/>
              <a:cs typeface="Tahoma" panose="020B0604030504040204" pitchFamily="34" charset="0"/>
            </a:endParaRPr>
          </a:p>
          <a:p>
            <a:pPr algn="ctr"/>
            <a:r>
              <a:rPr lang="es-ES" b="1" dirty="0">
                <a:latin typeface="Tahoma" panose="020B0604030504040204" pitchFamily="34" charset="0"/>
                <a:ea typeface="Tahoma" panose="020B0604030504040204" pitchFamily="34" charset="0"/>
                <a:cs typeface="Tahoma" panose="020B0604030504040204" pitchFamily="34" charset="0"/>
              </a:rPr>
              <a:t> </a:t>
            </a:r>
            <a:endParaRPr lang="ca-ES" dirty="0">
              <a:latin typeface="Tahoma" panose="020B0604030504040204" pitchFamily="34" charset="0"/>
              <a:ea typeface="Tahoma" panose="020B0604030504040204" pitchFamily="34" charset="0"/>
              <a:cs typeface="Tahoma" panose="020B0604030504040204" pitchFamily="34" charset="0"/>
            </a:endParaRPr>
          </a:p>
          <a:p>
            <a:pPr algn="ctr"/>
            <a:r>
              <a:rPr lang="es-ES" dirty="0">
                <a:latin typeface="Tahoma" panose="020B0604030504040204" pitchFamily="34" charset="0"/>
                <a:ea typeface="Tahoma" panose="020B0604030504040204" pitchFamily="34" charset="0"/>
                <a:cs typeface="Tahoma" panose="020B0604030504040204" pitchFamily="34" charset="0"/>
              </a:rPr>
              <a:t> </a:t>
            </a:r>
            <a:endParaRPr lang="ca-ES" dirty="0">
              <a:latin typeface="Tahoma" panose="020B0604030504040204" pitchFamily="34" charset="0"/>
              <a:ea typeface="Tahoma" panose="020B0604030504040204" pitchFamily="34" charset="0"/>
              <a:cs typeface="Tahoma" panose="020B0604030504040204" pitchFamily="34" charset="0"/>
            </a:endParaRPr>
          </a:p>
          <a:p>
            <a:pPr algn="ctr"/>
            <a:r>
              <a:rPr lang="es-ES" dirty="0">
                <a:latin typeface="Tahoma" panose="020B0604030504040204" pitchFamily="34" charset="0"/>
                <a:ea typeface="Tahoma" panose="020B0604030504040204" pitchFamily="34" charset="0"/>
                <a:cs typeface="Tahoma" panose="020B0604030504040204" pitchFamily="34" charset="0"/>
              </a:rPr>
              <a:t>MÁSTER EN SISTEMAS DE INFORMACIÓN GEOGRÁFICA</a:t>
            </a:r>
            <a:endParaRPr lang="ca-ES" dirty="0">
              <a:latin typeface="Tahoma" panose="020B0604030504040204" pitchFamily="34" charset="0"/>
              <a:ea typeface="Tahoma" panose="020B0604030504040204" pitchFamily="34" charset="0"/>
              <a:cs typeface="Tahoma" panose="020B0604030504040204" pitchFamily="34" charset="0"/>
            </a:endParaRPr>
          </a:p>
          <a:p>
            <a:pPr algn="ctr"/>
            <a:r>
              <a:rPr lang="es-ES" sz="1400" dirty="0">
                <a:latin typeface="Tahoma" panose="020B0604030504040204" pitchFamily="34" charset="0"/>
                <a:ea typeface="Tahoma" panose="020B0604030504040204" pitchFamily="34" charset="0"/>
                <a:cs typeface="Tahoma" panose="020B0604030504040204" pitchFamily="34" charset="0"/>
              </a:rPr>
              <a:t> </a:t>
            </a:r>
            <a:endParaRPr lang="ca-ES" sz="1400" dirty="0">
              <a:latin typeface="Tahoma" panose="020B0604030504040204" pitchFamily="34" charset="0"/>
              <a:ea typeface="Tahoma" panose="020B0604030504040204" pitchFamily="34" charset="0"/>
              <a:cs typeface="Tahoma" panose="020B0604030504040204" pitchFamily="34" charset="0"/>
            </a:endParaRPr>
          </a:p>
          <a:p>
            <a:pPr algn="ctr"/>
            <a:r>
              <a:rPr lang="es-ES" sz="1400" dirty="0">
                <a:latin typeface="Tahoma" panose="020B0604030504040204" pitchFamily="34" charset="0"/>
                <a:ea typeface="Tahoma" panose="020B0604030504040204" pitchFamily="34" charset="0"/>
                <a:cs typeface="Tahoma" panose="020B0604030504040204" pitchFamily="34" charset="0"/>
              </a:rPr>
              <a:t>CURSO 2017/2018</a:t>
            </a:r>
            <a:endParaRPr lang="ca-ES" sz="1400" dirty="0">
              <a:latin typeface="Tahoma" panose="020B0604030504040204" pitchFamily="34" charset="0"/>
              <a:ea typeface="Tahoma" panose="020B0604030504040204" pitchFamily="34" charset="0"/>
              <a:cs typeface="Tahoma" panose="020B0604030504040204" pitchFamily="34" charset="0"/>
            </a:endParaRPr>
          </a:p>
          <a:p>
            <a:pPr algn="ctr"/>
            <a:r>
              <a:rPr lang="es-ES" sz="1400" dirty="0">
                <a:latin typeface="Tahoma" panose="020B0604030504040204" pitchFamily="34" charset="0"/>
                <a:ea typeface="Tahoma" panose="020B0604030504040204" pitchFamily="34" charset="0"/>
                <a:cs typeface="Tahoma" panose="020B0604030504040204" pitchFamily="34" charset="0"/>
              </a:rPr>
              <a:t> </a:t>
            </a:r>
            <a:endParaRPr lang="ca-ES" sz="1400" dirty="0">
              <a:latin typeface="Tahoma" panose="020B0604030504040204" pitchFamily="34" charset="0"/>
              <a:ea typeface="Tahoma" panose="020B0604030504040204" pitchFamily="34" charset="0"/>
              <a:cs typeface="Tahoma" panose="020B0604030504040204" pitchFamily="34" charset="0"/>
            </a:endParaRPr>
          </a:p>
          <a:p>
            <a:pPr algn="ctr"/>
            <a:r>
              <a:rPr lang="es-ES" sz="1400" i="1" dirty="0">
                <a:latin typeface="Tahoma" panose="020B0604030504040204" pitchFamily="34" charset="0"/>
                <a:ea typeface="Tahoma" panose="020B0604030504040204" pitchFamily="34" charset="0"/>
                <a:cs typeface="Tahoma" panose="020B0604030504040204" pitchFamily="34" charset="0"/>
              </a:rPr>
              <a:t> </a:t>
            </a:r>
            <a:endParaRPr lang="ca-ES" sz="1400" i="1" dirty="0">
              <a:latin typeface="Tahoma" panose="020B0604030504040204" pitchFamily="34" charset="0"/>
              <a:ea typeface="Tahoma" panose="020B0604030504040204" pitchFamily="34" charset="0"/>
              <a:cs typeface="Tahoma" panose="020B0604030504040204" pitchFamily="34" charset="0"/>
            </a:endParaRPr>
          </a:p>
          <a:p>
            <a:pPr algn="ctr"/>
            <a:r>
              <a:rPr lang="es-ES" sz="1400" i="1" dirty="0">
                <a:latin typeface="Tahoma" panose="020B0604030504040204" pitchFamily="34" charset="0"/>
                <a:ea typeface="Tahoma" panose="020B0604030504040204" pitchFamily="34" charset="0"/>
                <a:cs typeface="Tahoma" panose="020B0604030504040204" pitchFamily="34" charset="0"/>
              </a:rPr>
              <a:t>M2 </a:t>
            </a:r>
            <a:r>
              <a:rPr lang="es-ES" sz="1400" i="1">
                <a:latin typeface="Tahoma" panose="020B0604030504040204" pitchFamily="34" charset="0"/>
                <a:ea typeface="Tahoma" panose="020B0604030504040204" pitchFamily="34" charset="0"/>
                <a:cs typeface="Tahoma" panose="020B0604030504040204" pitchFamily="34" charset="0"/>
              </a:rPr>
              <a:t>- MAPES I OPEN DATA: LOCALITZACIÓ, VISUALITZACIÓ I ANÀLISI DE GEODADES</a:t>
            </a:r>
            <a:endParaRPr lang="es-ES" sz="1400" i="1" dirty="0">
              <a:latin typeface="Tahoma" panose="020B0604030504040204" pitchFamily="34" charset="0"/>
              <a:ea typeface="Tahoma" panose="020B0604030504040204" pitchFamily="34" charset="0"/>
              <a:cs typeface="Tahoma" panose="020B0604030504040204" pitchFamily="34" charset="0"/>
            </a:endParaRPr>
          </a:p>
          <a:p>
            <a:pPr algn="ctr"/>
            <a:r>
              <a:rPr lang="es-ES" sz="1400" b="1" dirty="0">
                <a:latin typeface="Tahoma" panose="020B0604030504040204" pitchFamily="34" charset="0"/>
                <a:ea typeface="Tahoma" panose="020B0604030504040204" pitchFamily="34" charset="0"/>
                <a:cs typeface="Tahoma" panose="020B0604030504040204" pitchFamily="34" charset="0"/>
              </a:rPr>
              <a:t>Clase 17-01-2018</a:t>
            </a:r>
            <a:endParaRPr lang="ca-ES" sz="1400" dirty="0">
              <a:latin typeface="Tahoma" panose="020B0604030504040204" pitchFamily="34" charset="0"/>
              <a:ea typeface="Tahoma" panose="020B0604030504040204" pitchFamily="34" charset="0"/>
              <a:cs typeface="Tahoma" panose="020B0604030504040204" pitchFamily="34" charset="0"/>
            </a:endParaRPr>
          </a:p>
          <a:p>
            <a:pPr algn="ctr"/>
            <a:endParaRPr lang="ca-ES" sz="1400" i="1" dirty="0">
              <a:latin typeface="Tahoma" panose="020B0604030504040204" pitchFamily="34" charset="0"/>
              <a:ea typeface="Tahoma" panose="020B0604030504040204" pitchFamily="34" charset="0"/>
              <a:cs typeface="Tahoma" panose="020B0604030504040204" pitchFamily="34" charset="0"/>
            </a:endParaRPr>
          </a:p>
        </p:txBody>
      </p:sp>
      <p:pic>
        <p:nvPicPr>
          <p:cNvPr id="1029" name="Picture 5" descr="https://cdn3.iconfinder.com/data/icons/education-and-school/512/globe_geography_world_planet_flat_icon-5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3948" y="5004491"/>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y_Tech_Space">
            <a:extLst>
              <a:ext uri="{FF2B5EF4-FFF2-40B4-BE49-F238E27FC236}">
                <a16:creationId xmlns:a16="http://schemas.microsoft.com/office/drawing/2014/main" id="{5A3AD7F3-55DE-4A2C-B827-1824641CA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188640"/>
            <a:ext cx="2743200" cy="50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775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263829" y="548680"/>
            <a:ext cx="1830950"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Visión global</a:t>
            </a:r>
          </a:p>
        </p:txBody>
      </p:sp>
      <p:sp>
        <p:nvSpPr>
          <p:cNvPr id="2" name="Oval 1"/>
          <p:cNvSpPr/>
          <p:nvPr/>
        </p:nvSpPr>
        <p:spPr>
          <a:xfrm>
            <a:off x="1763688" y="2060848"/>
            <a:ext cx="1800200" cy="1584176"/>
          </a:xfrm>
          <a:prstGeom prst="ellipse">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Tecnologías IDE</a:t>
            </a:r>
          </a:p>
          <a:p>
            <a:pPr algn="ctr"/>
            <a:r>
              <a:rPr lang="es-ES_tradnl" sz="1200" dirty="0"/>
              <a:t>(Infraestructuras de datos espaciales)</a:t>
            </a:r>
          </a:p>
        </p:txBody>
      </p:sp>
      <p:sp>
        <p:nvSpPr>
          <p:cNvPr id="3" name="Oval 2"/>
          <p:cNvSpPr/>
          <p:nvPr/>
        </p:nvSpPr>
        <p:spPr>
          <a:xfrm>
            <a:off x="2591780" y="3356992"/>
            <a:ext cx="1368152" cy="1152128"/>
          </a:xfrm>
          <a:prstGeom prst="ellipse">
            <a:avLst/>
          </a:prstGeom>
          <a:solidFill>
            <a:schemeClr val="accent3">
              <a:lumMod val="75000"/>
              <a:alpha val="5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Datos abiertos</a:t>
            </a:r>
          </a:p>
        </p:txBody>
      </p:sp>
      <p:sp>
        <p:nvSpPr>
          <p:cNvPr id="20" name="Oval 19"/>
          <p:cNvSpPr/>
          <p:nvPr/>
        </p:nvSpPr>
        <p:spPr>
          <a:xfrm>
            <a:off x="3275856" y="692696"/>
            <a:ext cx="4896544" cy="4536504"/>
          </a:xfrm>
          <a:prstGeom prst="ellipse">
            <a:avLst/>
          </a:prstGeom>
          <a:solidFill>
            <a:srgbClr val="FF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La WEB (Geo) Programable</a:t>
            </a:r>
          </a:p>
        </p:txBody>
      </p:sp>
      <p:sp>
        <p:nvSpPr>
          <p:cNvPr id="21" name="Line Callout 3 20"/>
          <p:cNvSpPr/>
          <p:nvPr/>
        </p:nvSpPr>
        <p:spPr>
          <a:xfrm>
            <a:off x="467544" y="5301208"/>
            <a:ext cx="2304256" cy="1080120"/>
          </a:xfrm>
          <a:prstGeom prst="borderCallout3">
            <a:avLst>
              <a:gd name="adj1" fmla="val 49741"/>
              <a:gd name="adj2" fmla="val -2394"/>
              <a:gd name="adj3" fmla="val 13963"/>
              <a:gd name="adj4" fmla="val -10930"/>
              <a:gd name="adj5" fmla="val -8845"/>
              <a:gd name="adj6" fmla="val -15587"/>
              <a:gd name="adj7" fmla="val -205510"/>
              <a:gd name="adj8" fmla="val 569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Interoperabilidad</a:t>
            </a:r>
          </a:p>
          <a:p>
            <a:pPr algn="ctr"/>
            <a:r>
              <a:rPr lang="es-ES_tradnl" sz="1400" dirty="0"/>
              <a:t>Estándares</a:t>
            </a:r>
          </a:p>
          <a:p>
            <a:pPr algn="ctr"/>
            <a:r>
              <a:rPr lang="es-ES_tradnl" sz="1400" dirty="0" err="1"/>
              <a:t>OpenGeoSpatialConsortium</a:t>
            </a:r>
            <a:r>
              <a:rPr lang="es-ES_tradnl" sz="1400" dirty="0"/>
              <a:t>(OGC)</a:t>
            </a:r>
          </a:p>
        </p:txBody>
      </p:sp>
      <p:sp>
        <p:nvSpPr>
          <p:cNvPr id="24" name="Line Callout 3 23"/>
          <p:cNvSpPr/>
          <p:nvPr/>
        </p:nvSpPr>
        <p:spPr>
          <a:xfrm>
            <a:off x="3131840" y="5301208"/>
            <a:ext cx="1728192" cy="1080120"/>
          </a:xfrm>
          <a:prstGeom prst="borderCallout3">
            <a:avLst>
              <a:gd name="adj1" fmla="val 49741"/>
              <a:gd name="adj2" fmla="val -2394"/>
              <a:gd name="adj3" fmla="val 13963"/>
              <a:gd name="adj4" fmla="val -10930"/>
              <a:gd name="adj5" fmla="val -8845"/>
              <a:gd name="adj6" fmla="val -10863"/>
              <a:gd name="adj7" fmla="val -75501"/>
              <a:gd name="adj8" fmla="val -1269"/>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Formatos</a:t>
            </a:r>
          </a:p>
          <a:p>
            <a:pPr algn="ctr"/>
            <a:r>
              <a:rPr lang="es-ES_tradnl" sz="1400" dirty="0" err="1"/>
              <a:t>Linked</a:t>
            </a:r>
            <a:r>
              <a:rPr lang="es-ES_tradnl" sz="1400" dirty="0"/>
              <a:t> Data</a:t>
            </a:r>
          </a:p>
        </p:txBody>
      </p:sp>
      <p:sp>
        <p:nvSpPr>
          <p:cNvPr id="25" name="Line Callout 3 24"/>
          <p:cNvSpPr/>
          <p:nvPr/>
        </p:nvSpPr>
        <p:spPr>
          <a:xfrm>
            <a:off x="6372200" y="5180298"/>
            <a:ext cx="2088232" cy="1321939"/>
          </a:xfrm>
          <a:prstGeom prst="borderCallout3">
            <a:avLst>
              <a:gd name="adj1" fmla="val 49741"/>
              <a:gd name="adj2" fmla="val -2394"/>
              <a:gd name="adj3" fmla="val 44431"/>
              <a:gd name="adj4" fmla="val -16664"/>
              <a:gd name="adj5" fmla="val 16351"/>
              <a:gd name="adj6" fmla="val -52436"/>
              <a:gd name="adj7" fmla="val -135"/>
              <a:gd name="adj8" fmla="val -44818"/>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Librerías (API)</a:t>
            </a:r>
          </a:p>
          <a:p>
            <a:pPr algn="ctr"/>
            <a:r>
              <a:rPr lang="es-ES_tradnl" sz="1400" dirty="0"/>
              <a:t>Geo servicios</a:t>
            </a:r>
          </a:p>
          <a:p>
            <a:pPr algn="ctr"/>
            <a:r>
              <a:rPr lang="es-ES_tradnl" sz="1400" dirty="0"/>
              <a:t>Software</a:t>
            </a:r>
          </a:p>
        </p:txBody>
      </p:sp>
    </p:spTree>
    <p:extLst>
      <p:ext uri="{BB962C8B-B14F-4D97-AF65-F5344CB8AC3E}">
        <p14:creationId xmlns:p14="http://schemas.microsoft.com/office/powerpoint/2010/main" val="206221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0" grpId="0" animBg="1"/>
      <p:bldP spid="21" grpId="0" animBg="1"/>
      <p:bldP spid="24"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3" name="Oval 2"/>
          <p:cNvSpPr/>
          <p:nvPr/>
        </p:nvSpPr>
        <p:spPr>
          <a:xfrm>
            <a:off x="1763688" y="2060848"/>
            <a:ext cx="1800200" cy="1584176"/>
          </a:xfrm>
          <a:prstGeom prst="ellipse">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Tecnologías IDE</a:t>
            </a:r>
          </a:p>
          <a:p>
            <a:pPr algn="ctr"/>
            <a:r>
              <a:rPr lang="es-ES_tradnl" sz="1200" dirty="0"/>
              <a:t>(Infraestructuras de datos espaciales)</a:t>
            </a:r>
          </a:p>
        </p:txBody>
      </p:sp>
      <p:sp>
        <p:nvSpPr>
          <p:cNvPr id="4" name="Line Callout 3 3"/>
          <p:cNvSpPr/>
          <p:nvPr/>
        </p:nvSpPr>
        <p:spPr>
          <a:xfrm>
            <a:off x="467544" y="5301208"/>
            <a:ext cx="2304256" cy="1080120"/>
          </a:xfrm>
          <a:prstGeom prst="borderCallout3">
            <a:avLst>
              <a:gd name="adj1" fmla="val 49741"/>
              <a:gd name="adj2" fmla="val -2394"/>
              <a:gd name="adj3" fmla="val 13963"/>
              <a:gd name="adj4" fmla="val -10930"/>
              <a:gd name="adj5" fmla="val -8845"/>
              <a:gd name="adj6" fmla="val -15587"/>
              <a:gd name="adj7" fmla="val -205510"/>
              <a:gd name="adj8" fmla="val 569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Interoperabilidad</a:t>
            </a:r>
          </a:p>
          <a:p>
            <a:pPr algn="ctr"/>
            <a:r>
              <a:rPr lang="es-ES_tradnl" sz="1400" dirty="0"/>
              <a:t>Estándares</a:t>
            </a:r>
          </a:p>
          <a:p>
            <a:pPr algn="ctr"/>
            <a:r>
              <a:rPr lang="es-ES_tradnl" sz="1400" dirty="0" err="1"/>
              <a:t>OpenGeoSpatialConsortium</a:t>
            </a:r>
            <a:r>
              <a:rPr lang="es-ES_tradnl" sz="1400" dirty="0"/>
              <a:t>(OGC)</a:t>
            </a:r>
          </a:p>
        </p:txBody>
      </p:sp>
      <p:sp>
        <p:nvSpPr>
          <p:cNvPr id="5" name="TextBox 4"/>
          <p:cNvSpPr txBox="1"/>
          <p:nvPr/>
        </p:nvSpPr>
        <p:spPr>
          <a:xfrm>
            <a:off x="3834071" y="3861048"/>
            <a:ext cx="4896544" cy="175432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s-ES_tradnl" dirty="0">
                <a:latin typeface="Tahoma" panose="020B0604030504040204" pitchFamily="34" charset="0"/>
                <a:ea typeface="Tahoma" panose="020B0604030504040204" pitchFamily="34" charset="0"/>
                <a:cs typeface="Tahoma" panose="020B0604030504040204" pitchFamily="34" charset="0"/>
              </a:rPr>
              <a:t>Una </a:t>
            </a:r>
            <a:r>
              <a:rPr lang="es-ES_tradnl" b="1" dirty="0">
                <a:latin typeface="Tahoma" panose="020B0604030504040204" pitchFamily="34" charset="0"/>
                <a:ea typeface="Tahoma" panose="020B0604030504040204" pitchFamily="34" charset="0"/>
                <a:cs typeface="Tahoma" panose="020B0604030504040204" pitchFamily="34" charset="0"/>
              </a:rPr>
              <a:t>Infraestructura de Datos Espaciales </a:t>
            </a:r>
            <a:r>
              <a:rPr lang="es-ES_tradnl" dirty="0">
                <a:latin typeface="Tahoma" panose="020B0604030504040204" pitchFamily="34" charset="0"/>
                <a:ea typeface="Tahoma" panose="020B0604030504040204" pitchFamily="34" charset="0"/>
                <a:cs typeface="Tahoma" panose="020B0604030504040204" pitchFamily="34" charset="0"/>
              </a:rPr>
              <a:t>se puede definir como un conjunto de tecnologías, políticas, estándares y recursos humanos necesarios para a adquirir, procesar, almacenar, distribuir y mejorar la utilización de la información geográfica</a:t>
            </a:r>
          </a:p>
        </p:txBody>
      </p:sp>
      <p:sp>
        <p:nvSpPr>
          <p:cNvPr id="6" name="TextBox 5"/>
          <p:cNvSpPr txBox="1"/>
          <p:nvPr/>
        </p:nvSpPr>
        <p:spPr>
          <a:xfrm>
            <a:off x="6660232" y="6228641"/>
            <a:ext cx="2160240"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s-ES_tradnl" sz="1400" dirty="0"/>
              <a:t>Más Información: </a:t>
            </a:r>
            <a:r>
              <a:rPr lang="es-ES_tradnl" sz="1400" i="1" dirty="0"/>
              <a:t>Fundamentos_IDE.pdf</a:t>
            </a:r>
          </a:p>
        </p:txBody>
      </p:sp>
      <p:sp>
        <p:nvSpPr>
          <p:cNvPr id="7" name="TextBox 6"/>
          <p:cNvSpPr txBox="1"/>
          <p:nvPr/>
        </p:nvSpPr>
        <p:spPr>
          <a:xfrm>
            <a:off x="3834071" y="620688"/>
            <a:ext cx="4896544" cy="286232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s-ES" dirty="0">
                <a:latin typeface="Tahoma" panose="020B0604030504040204" pitchFamily="34" charset="0"/>
                <a:ea typeface="Tahoma" panose="020B0604030504040204" pitchFamily="34" charset="0"/>
                <a:cs typeface="Tahoma" panose="020B0604030504040204" pitchFamily="34" charset="0"/>
              </a:rPr>
              <a:t>El concepto IDE nace a  finales de los años noventa como una voluntad política en Estados Unidos para garantizar la interoperabilidad  entre la información geográfica generada por las diferentes agencias federales</a:t>
            </a:r>
            <a:r>
              <a:rPr lang="es-ES" b="1" dirty="0">
                <a:latin typeface="Tahoma" panose="020B0604030504040204" pitchFamily="34" charset="0"/>
                <a:ea typeface="Tahoma" panose="020B0604030504040204" pitchFamily="34" charset="0"/>
                <a:cs typeface="Tahoma" panose="020B0604030504040204" pitchFamily="34" charset="0"/>
              </a:rPr>
              <a:t>.</a:t>
            </a:r>
            <a:endParaRPr lang="ca-ES" dirty="0">
              <a:latin typeface="Tahoma" panose="020B0604030504040204" pitchFamily="34" charset="0"/>
              <a:ea typeface="Tahoma" panose="020B0604030504040204" pitchFamily="34" charset="0"/>
              <a:cs typeface="Tahoma" panose="020B0604030504040204" pitchFamily="34" charset="0"/>
            </a:endParaRPr>
          </a:p>
          <a:p>
            <a:r>
              <a:rPr lang="es-ES" dirty="0">
                <a:latin typeface="Tahoma" panose="020B0604030504040204" pitchFamily="34" charset="0"/>
                <a:ea typeface="Tahoma" panose="020B0604030504040204" pitchFamily="34" charset="0"/>
                <a:cs typeface="Tahoma" panose="020B0604030504040204" pitchFamily="34" charset="0"/>
              </a:rPr>
              <a:t>A nivel europeo, existe la</a:t>
            </a:r>
            <a:r>
              <a:rPr lang="es-ES" b="1" dirty="0">
                <a:latin typeface="Tahoma" panose="020B0604030504040204" pitchFamily="34" charset="0"/>
                <a:ea typeface="Tahoma" panose="020B0604030504040204" pitchFamily="34" charset="0"/>
                <a:cs typeface="Tahoma" panose="020B0604030504040204" pitchFamily="34" charset="0"/>
              </a:rPr>
              <a:t> </a:t>
            </a:r>
            <a:r>
              <a:rPr lang="es-ES" dirty="0">
                <a:latin typeface="Tahoma" panose="020B0604030504040204" pitchFamily="34" charset="0"/>
                <a:ea typeface="Tahoma" panose="020B0604030504040204" pitchFamily="34" charset="0"/>
                <a:cs typeface="Tahoma" panose="020B0604030504040204" pitchFamily="34" charset="0"/>
              </a:rPr>
              <a:t>directiva 2007/2/EC, llamada </a:t>
            </a:r>
            <a:r>
              <a:rPr lang="es-ES" b="1" dirty="0">
                <a:latin typeface="Tahoma" panose="020B0604030504040204" pitchFamily="34" charset="0"/>
                <a:ea typeface="Tahoma" panose="020B0604030504040204" pitchFamily="34" charset="0"/>
                <a:cs typeface="Tahoma" panose="020B0604030504040204" pitchFamily="34" charset="0"/>
              </a:rPr>
              <a:t>INSPIRE</a:t>
            </a:r>
            <a:r>
              <a:rPr lang="es-ES" dirty="0">
                <a:latin typeface="Tahoma" panose="020B0604030504040204" pitchFamily="34" charset="0"/>
                <a:ea typeface="Tahoma" panose="020B0604030504040204" pitchFamily="34" charset="0"/>
                <a:cs typeface="Tahoma" panose="020B0604030504040204" pitchFamily="34" charset="0"/>
              </a:rPr>
              <a:t> , que define el marco de trabajo sobre el cual tienen que basarse las iniciativas IDE a nivel europeo</a:t>
            </a:r>
            <a:endParaRPr lang="es-ES_tradn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939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3" name="Rectangle 2"/>
          <p:cNvSpPr/>
          <p:nvPr/>
        </p:nvSpPr>
        <p:spPr>
          <a:xfrm>
            <a:off x="263829" y="1700808"/>
            <a:ext cx="8268611" cy="3693319"/>
          </a:xfrm>
          <a:prstGeom prst="rect">
            <a:avLst/>
          </a:prstGeom>
        </p:spPr>
        <p:txBody>
          <a:bodyPr wrap="square">
            <a:spAutoFit/>
          </a:bodyPr>
          <a:lstStyle/>
          <a:p>
            <a:r>
              <a:rPr lang="es-ES_tradnl" dirty="0">
                <a:latin typeface="Tahoma" panose="020B0604030504040204" pitchFamily="34" charset="0"/>
                <a:ea typeface="Tahoma" panose="020B0604030504040204" pitchFamily="34" charset="0"/>
                <a:cs typeface="Tahoma" panose="020B0604030504040204" pitchFamily="34" charset="0"/>
              </a:rPr>
              <a:t>En un escenario óptimo, todo usuario de una IDE debería poder descubrir, por ejemplo, que información geográfica existe en zona concreta del territorio, visualizar esta información y finalmente, si es de su interés, descargarla.</a:t>
            </a:r>
          </a:p>
          <a:p>
            <a:endParaRPr lang="es-ES_tradnl" dirty="0">
              <a:latin typeface="Tahoma" panose="020B0604030504040204" pitchFamily="34" charset="0"/>
              <a:ea typeface="Tahoma" panose="020B0604030504040204" pitchFamily="34" charset="0"/>
              <a:cs typeface="Tahoma" panose="020B0604030504040204" pitchFamily="34" charset="0"/>
            </a:endParaRPr>
          </a:p>
          <a:p>
            <a:r>
              <a:rPr lang="es-ES" dirty="0">
                <a:latin typeface="Tahoma" panose="020B0604030504040204" pitchFamily="34" charset="0"/>
                <a:ea typeface="Tahoma" panose="020B0604030504040204" pitchFamily="34" charset="0"/>
                <a:cs typeface="Tahoma" panose="020B0604030504040204" pitchFamily="34" charset="0"/>
              </a:rPr>
              <a:t>Para llegar a esta meta, toda IDE que se precie debe:</a:t>
            </a:r>
          </a:p>
          <a:p>
            <a:endParaRPr lang="es-ES"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a:p>
            <a:r>
              <a:rPr lang="es-ES" b="1" i="1" dirty="0">
                <a:latin typeface="Tahoma" panose="020B0604030504040204" pitchFamily="34" charset="0"/>
                <a:ea typeface="Tahoma" panose="020B0604030504040204" pitchFamily="34" charset="0"/>
                <a:cs typeface="Tahoma" panose="020B0604030504040204" pitchFamily="34" charset="0"/>
              </a:rPr>
              <a:t>A-Orientar su arquitectura a servicios (SOA).</a:t>
            </a:r>
            <a:endParaRPr lang="ca-ES" dirty="0">
              <a:latin typeface="Tahoma" panose="020B0604030504040204" pitchFamily="34" charset="0"/>
              <a:ea typeface="Tahoma" panose="020B0604030504040204" pitchFamily="34" charset="0"/>
              <a:cs typeface="Tahoma" panose="020B0604030504040204" pitchFamily="34" charset="0"/>
            </a:endParaRPr>
          </a:p>
          <a:p>
            <a:r>
              <a:rPr lang="es-ES" dirty="0">
                <a:latin typeface="Tahoma" panose="020B0604030504040204" pitchFamily="34" charset="0"/>
                <a:ea typeface="Tahoma" panose="020B0604030504040204" pitchFamily="34" charset="0"/>
                <a:cs typeface="Tahoma" panose="020B0604030504040204" pitchFamily="34" charset="0"/>
              </a:rPr>
              <a:t>Uno de los principios básicos de toda IDE es la no replicación de datos geográficos ni la creación de grandes bases de datos centralizadas. Una IDE debe fomentar un modelo distribuido dónde cada departamento o ente se responsabilice de sus datos y se encargue de describirlos y ponerlos a disposición de los demás. </a:t>
            </a:r>
            <a:endParaRPr 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33363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914" y="3284984"/>
            <a:ext cx="5959127" cy="29523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2" name="Rectangle 1"/>
          <p:cNvSpPr/>
          <p:nvPr/>
        </p:nvSpPr>
        <p:spPr>
          <a:xfrm>
            <a:off x="611560" y="1268760"/>
            <a:ext cx="6912768" cy="1477328"/>
          </a:xfrm>
          <a:prstGeom prst="rect">
            <a:avLst/>
          </a:prstGeom>
        </p:spPr>
        <p:txBody>
          <a:bodyPr wrap="square">
            <a:spAutoFit/>
          </a:bodyPr>
          <a:lstStyle/>
          <a:p>
            <a:r>
              <a:rPr lang="es-ES" b="1" i="1" dirty="0">
                <a:latin typeface="Tahoma" panose="020B0604030504040204" pitchFamily="34" charset="0"/>
                <a:ea typeface="Tahoma" panose="020B0604030504040204" pitchFamily="34" charset="0"/>
                <a:cs typeface="Tahoma" panose="020B0604030504040204" pitchFamily="34" charset="0"/>
              </a:rPr>
              <a:t>B- Implementar aplicaciones que posibiliten descubrir, visualizar y procesar información geográfica.</a:t>
            </a:r>
            <a:endParaRPr lang="ca-ES" dirty="0">
              <a:latin typeface="Tahoma" panose="020B0604030504040204" pitchFamily="34" charset="0"/>
              <a:ea typeface="Tahoma" panose="020B0604030504040204" pitchFamily="34" charset="0"/>
              <a:cs typeface="Tahoma" panose="020B0604030504040204" pitchFamily="34" charset="0"/>
            </a:endParaRPr>
          </a:p>
          <a:p>
            <a:r>
              <a:rPr lang="es-ES" dirty="0">
                <a:latin typeface="Tahoma" panose="020B0604030504040204" pitchFamily="34" charset="0"/>
                <a:ea typeface="Tahoma" panose="020B0604030504040204" pitchFamily="34" charset="0"/>
                <a:cs typeface="Tahoma" panose="020B0604030504040204" pitchFamily="34" charset="0"/>
              </a:rPr>
              <a:t>Entre estas aplicaciones podríamos definir un núcleo presente en toda IDE: un catálogo de metadatos, servidores de mapas y un conjunto de servicios geográficos</a:t>
            </a:r>
            <a:r>
              <a:rPr lang="es-ES" b="1" dirty="0">
                <a:latin typeface="Tahoma" panose="020B0604030504040204" pitchFamily="34" charset="0"/>
                <a:ea typeface="Tahoma" panose="020B0604030504040204" pitchFamily="34" charset="0"/>
                <a:cs typeface="Tahoma" panose="020B0604030504040204" pitchFamily="34" charset="0"/>
              </a:rPr>
              <a:t>.</a:t>
            </a:r>
            <a:endParaRPr 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30693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3" name="Rectangle 2"/>
          <p:cNvSpPr/>
          <p:nvPr/>
        </p:nvSpPr>
        <p:spPr>
          <a:xfrm>
            <a:off x="611560" y="1268760"/>
            <a:ext cx="6912768" cy="3693319"/>
          </a:xfrm>
          <a:prstGeom prst="rect">
            <a:avLst/>
          </a:prstGeom>
        </p:spPr>
        <p:txBody>
          <a:bodyPr wrap="square">
            <a:spAutoFit/>
          </a:bodyPr>
          <a:lstStyle/>
          <a:p>
            <a:r>
              <a:rPr lang="es-ES" b="1" i="1" dirty="0">
                <a:latin typeface="Tahoma" panose="020B0604030504040204" pitchFamily="34" charset="0"/>
                <a:ea typeface="Tahoma" panose="020B0604030504040204" pitchFamily="34" charset="0"/>
                <a:cs typeface="Tahoma" panose="020B0604030504040204" pitchFamily="34" charset="0"/>
              </a:rPr>
              <a:t>C-Adoptar los estándares de interoperabilidad geoespacial para facilitar la comunicación entre componentes.</a:t>
            </a:r>
          </a:p>
          <a:p>
            <a:endParaRPr lang="ca-ES" dirty="0">
              <a:latin typeface="Tahoma" panose="020B0604030504040204" pitchFamily="34" charset="0"/>
              <a:ea typeface="Tahoma" panose="020B0604030504040204" pitchFamily="34" charset="0"/>
              <a:cs typeface="Tahoma" panose="020B0604030504040204" pitchFamily="34" charset="0"/>
            </a:endParaRPr>
          </a:p>
          <a:p>
            <a:r>
              <a:rPr lang="es-ES" dirty="0">
                <a:latin typeface="Tahoma" panose="020B0604030504040204" pitchFamily="34" charset="0"/>
                <a:ea typeface="Tahoma" panose="020B0604030504040204" pitchFamily="34" charset="0"/>
                <a:cs typeface="Tahoma" panose="020B0604030504040204" pitchFamily="34" charset="0"/>
              </a:rPr>
              <a:t>Para la descripción de los metadatos se basa en  estándares </a:t>
            </a:r>
            <a:r>
              <a:rPr lang="es-ES" b="1" dirty="0">
                <a:latin typeface="Tahoma" panose="020B0604030504040204" pitchFamily="34" charset="0"/>
                <a:ea typeface="Tahoma" panose="020B0604030504040204" pitchFamily="34" charset="0"/>
                <a:cs typeface="Tahoma" panose="020B0604030504040204" pitchFamily="34" charset="0"/>
              </a:rPr>
              <a:t>ISO</a:t>
            </a:r>
            <a:r>
              <a:rPr lang="es-ES" dirty="0">
                <a:latin typeface="Tahoma" panose="020B0604030504040204" pitchFamily="34" charset="0"/>
                <a:ea typeface="Tahoma" panose="020B0604030504040204" pitchFamily="34" charset="0"/>
                <a:cs typeface="Tahoma" panose="020B0604030504040204" pitchFamily="34" charset="0"/>
              </a:rPr>
              <a:t> de la familia 19, dedicada al mundo </a:t>
            </a:r>
            <a:r>
              <a:rPr lang="es-ES" dirty="0" err="1">
                <a:latin typeface="Tahoma" panose="020B0604030504040204" pitchFamily="34" charset="0"/>
                <a:ea typeface="Tahoma" panose="020B0604030504040204" pitchFamily="34" charset="0"/>
                <a:cs typeface="Tahoma" panose="020B0604030504040204" pitchFamily="34" charset="0"/>
              </a:rPr>
              <a:t>geospacial</a:t>
            </a:r>
            <a:r>
              <a:rPr lang="es-ES" dirty="0">
                <a:latin typeface="Tahoma" panose="020B0604030504040204" pitchFamily="34" charset="0"/>
                <a:ea typeface="Tahoma" panose="020B0604030504040204" pitchFamily="34" charset="0"/>
                <a:cs typeface="Tahoma" panose="020B0604030504040204" pitchFamily="34" charset="0"/>
              </a:rPr>
              <a:t>. Pero a nivel de interfaces de comunicación entre servidores y entre clientes (ej. Un navegador web) y servidores existe un consorcio llamado </a:t>
            </a:r>
            <a:r>
              <a:rPr lang="es-ES" b="1" dirty="0" err="1">
                <a:latin typeface="Tahoma" panose="020B0604030504040204" pitchFamily="34" charset="0"/>
                <a:ea typeface="Tahoma" panose="020B0604030504040204" pitchFamily="34" charset="0"/>
                <a:cs typeface="Tahoma" panose="020B0604030504040204" pitchFamily="34" charset="0"/>
              </a:rPr>
              <a:t>OpenGeospatial</a:t>
            </a:r>
            <a:r>
              <a:rPr lang="es-ES" dirty="0">
                <a:latin typeface="Tahoma" panose="020B0604030504040204" pitchFamily="34" charset="0"/>
                <a:ea typeface="Tahoma" panose="020B0604030504040204" pitchFamily="34" charset="0"/>
                <a:cs typeface="Tahoma" panose="020B0604030504040204" pitchFamily="34" charset="0"/>
              </a:rPr>
              <a:t> (OGC)  encargado de definir las especificaciones utilizadas.</a:t>
            </a:r>
          </a:p>
          <a:p>
            <a:endParaRPr lang="ca-ES" dirty="0">
              <a:latin typeface="Tahoma" panose="020B0604030504040204" pitchFamily="34" charset="0"/>
              <a:ea typeface="Tahoma" panose="020B0604030504040204" pitchFamily="34" charset="0"/>
              <a:cs typeface="Tahoma" panose="020B0604030504040204" pitchFamily="34" charset="0"/>
            </a:endParaRPr>
          </a:p>
          <a:p>
            <a:r>
              <a:rPr lang="es-ES" dirty="0">
                <a:latin typeface="Tahoma" panose="020B0604030504040204" pitchFamily="34" charset="0"/>
                <a:ea typeface="Tahoma" panose="020B0604030504040204" pitchFamily="34" charset="0"/>
                <a:cs typeface="Tahoma" panose="020B0604030504040204" pitchFamily="34" charset="0"/>
              </a:rPr>
              <a:t>Podríamos que decir que el papel que juega el consorcio W3C en cuanto a la estandarización de la  </a:t>
            </a:r>
            <a:r>
              <a:rPr lang="es-ES" b="1" dirty="0">
                <a:latin typeface="Tahoma" panose="020B0604030504040204" pitchFamily="34" charset="0"/>
                <a:ea typeface="Tahoma" panose="020B0604030504040204" pitchFamily="34" charset="0"/>
                <a:cs typeface="Tahoma" panose="020B0604030504040204" pitchFamily="34" charset="0"/>
              </a:rPr>
              <a:t>Word Wide Web </a:t>
            </a:r>
            <a:r>
              <a:rPr lang="es-ES" dirty="0">
                <a:latin typeface="Tahoma" panose="020B0604030504040204" pitchFamily="34" charset="0"/>
                <a:ea typeface="Tahoma" panose="020B0604030504040204" pitchFamily="34" charset="0"/>
                <a:cs typeface="Tahoma" panose="020B0604030504040204" pitchFamily="34" charset="0"/>
              </a:rPr>
              <a:t>(www) es parecido al de </a:t>
            </a:r>
            <a:r>
              <a:rPr lang="es-ES" b="1" dirty="0">
                <a:latin typeface="Tahoma" panose="020B0604030504040204" pitchFamily="34" charset="0"/>
                <a:ea typeface="Tahoma" panose="020B0604030504040204" pitchFamily="34" charset="0"/>
                <a:cs typeface="Tahoma" panose="020B0604030504040204" pitchFamily="34" charset="0"/>
              </a:rPr>
              <a:t>OGC </a:t>
            </a:r>
            <a:r>
              <a:rPr lang="es-ES" dirty="0">
                <a:latin typeface="Tahoma" panose="020B0604030504040204" pitchFamily="34" charset="0"/>
                <a:ea typeface="Tahoma" panose="020B0604030504040204" pitchFamily="34" charset="0"/>
                <a:cs typeface="Tahoma" panose="020B0604030504040204" pitchFamily="34" charset="0"/>
              </a:rPr>
              <a:t>dentro del mundo geoespacial.</a:t>
            </a:r>
            <a:endParaRPr 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59089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3" name="Rectangle 2"/>
          <p:cNvSpPr/>
          <p:nvPr/>
        </p:nvSpPr>
        <p:spPr>
          <a:xfrm>
            <a:off x="611560" y="1268760"/>
            <a:ext cx="6912768" cy="2308324"/>
          </a:xfrm>
          <a:prstGeom prst="rect">
            <a:avLst/>
          </a:prstGeom>
        </p:spPr>
        <p:txBody>
          <a:bodyPr wrap="square">
            <a:spAutoFit/>
          </a:bodyPr>
          <a:lstStyle/>
          <a:p>
            <a:r>
              <a:rPr lang="ca-ES" b="1" i="1" dirty="0" err="1">
                <a:latin typeface="Tahoma" panose="020B0604030504040204" pitchFamily="34" charset="0"/>
                <a:ea typeface="Tahoma" panose="020B0604030504040204" pitchFamily="34" charset="0"/>
                <a:cs typeface="Tahoma" panose="020B0604030504040204" pitchFamily="34" charset="0"/>
              </a:rPr>
              <a:t>Algunos</a:t>
            </a:r>
            <a:r>
              <a:rPr lang="ca-ES" b="1" i="1" dirty="0">
                <a:latin typeface="Tahoma" panose="020B0604030504040204" pitchFamily="34" charset="0"/>
                <a:ea typeface="Tahoma" panose="020B0604030504040204" pitchFamily="34" charset="0"/>
                <a:cs typeface="Tahoma" panose="020B0604030504040204" pitchFamily="34" charset="0"/>
              </a:rPr>
              <a:t> </a:t>
            </a:r>
            <a:r>
              <a:rPr lang="ca-ES" b="1" i="1" dirty="0" err="1">
                <a:latin typeface="Tahoma" panose="020B0604030504040204" pitchFamily="34" charset="0"/>
                <a:ea typeface="Tahoma" panose="020B0604030504040204" pitchFamily="34" charset="0"/>
                <a:cs typeface="Tahoma" panose="020B0604030504040204" pitchFamily="34" charset="0"/>
              </a:rPr>
              <a:t>Ejemplos</a:t>
            </a:r>
            <a:r>
              <a:rPr lang="ca-ES" b="1" i="1" dirty="0">
                <a:latin typeface="Tahoma" panose="020B0604030504040204" pitchFamily="34" charset="0"/>
                <a:ea typeface="Tahoma" panose="020B0604030504040204" pitchFamily="34" charset="0"/>
                <a:cs typeface="Tahoma" panose="020B0604030504040204" pitchFamily="34" charset="0"/>
              </a:rPr>
              <a:t> de IDE</a:t>
            </a:r>
          </a:p>
          <a:p>
            <a:endParaRPr lang="ca-ES"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2"/>
              </a:rPr>
              <a:t>http://www.geoportal.cat</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b="1" i="1"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3"/>
              </a:rPr>
              <a:t>http://www.idee.es/</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4"/>
              </a:rPr>
              <a:t>http://inspire-geoportal.ec.europa.eu/</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81995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395536" y="1257143"/>
            <a:ext cx="8229600" cy="48768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1900" dirty="0">
                <a:latin typeface="Tahoma" panose="020B0604030504040204" pitchFamily="34" charset="0"/>
                <a:ea typeface="Tahoma" panose="020B0604030504040204" pitchFamily="34" charset="0"/>
                <a:cs typeface="Tahoma" panose="020B0604030504040204" pitchFamily="34" charset="0"/>
              </a:rPr>
              <a:t>OGC es un consorcio sin ánimo de lucro, creado el </a:t>
            </a:r>
            <a:r>
              <a:rPr lang="es-ES_tradnl" sz="1900" b="1" dirty="0">
                <a:latin typeface="Tahoma" panose="020B0604030504040204" pitchFamily="34" charset="0"/>
                <a:ea typeface="Tahoma" panose="020B0604030504040204" pitchFamily="34" charset="0"/>
                <a:cs typeface="Tahoma" panose="020B0604030504040204" pitchFamily="34" charset="0"/>
              </a:rPr>
              <a:t>1994 </a:t>
            </a:r>
            <a:r>
              <a:rPr lang="es-ES_tradnl" sz="1900" dirty="0">
                <a:latin typeface="Tahoma" panose="020B0604030504040204" pitchFamily="34" charset="0"/>
                <a:ea typeface="Tahoma" panose="020B0604030504040204" pitchFamily="34" charset="0"/>
                <a:cs typeface="Tahoma" panose="020B0604030504040204" pitchFamily="34" charset="0"/>
              </a:rPr>
              <a:t>y que está formado por más de </a:t>
            </a:r>
            <a:r>
              <a:rPr lang="es-ES_tradnl" sz="1900" b="1" dirty="0">
                <a:latin typeface="Tahoma" panose="020B0604030504040204" pitchFamily="34" charset="0"/>
                <a:ea typeface="Tahoma" panose="020B0604030504040204" pitchFamily="34" charset="0"/>
                <a:cs typeface="Tahoma" panose="020B0604030504040204" pitchFamily="34" charset="0"/>
              </a:rPr>
              <a:t>400 </a:t>
            </a:r>
            <a:r>
              <a:rPr lang="es-ES_tradnl" sz="1900" dirty="0">
                <a:latin typeface="Tahoma" panose="020B0604030504040204" pitchFamily="34" charset="0"/>
                <a:ea typeface="Tahoma" panose="020B0604030504040204" pitchFamily="34" charset="0"/>
                <a:cs typeface="Tahoma" panose="020B0604030504040204" pitchFamily="34" charset="0"/>
              </a:rPr>
              <a:t>empresas, agencias gubernamentales y universidades participando en los procesos para desarrollar especificaciones abiertas. </a:t>
            </a:r>
          </a:p>
          <a:p>
            <a:r>
              <a:rPr lang="es-ES_tradnl" sz="1900" dirty="0">
                <a:latin typeface="Tahoma" panose="020B0604030504040204" pitchFamily="34" charset="0"/>
                <a:ea typeface="Tahoma" panose="020B0604030504040204" pitchFamily="34" charset="0"/>
                <a:cs typeface="Tahoma" panose="020B0604030504040204" pitchFamily="34" charset="0"/>
              </a:rPr>
              <a:t>Estas especificaciones tienen como objetivo, fomentar la </a:t>
            </a:r>
            <a:r>
              <a:rPr lang="es-ES_tradnl" sz="1900" b="1" dirty="0">
                <a:latin typeface="Tahoma" panose="020B0604030504040204" pitchFamily="34" charset="0"/>
                <a:ea typeface="Tahoma" panose="020B0604030504040204" pitchFamily="34" charset="0"/>
                <a:cs typeface="Tahoma" panose="020B0604030504040204" pitchFamily="34" charset="0"/>
              </a:rPr>
              <a:t>interoperabilidad* </a:t>
            </a:r>
            <a:r>
              <a:rPr lang="es-ES_tradnl" sz="1900" dirty="0">
                <a:latin typeface="Tahoma" panose="020B0604030504040204" pitchFamily="34" charset="0"/>
                <a:ea typeface="Tahoma" panose="020B0604030504040204" pitchFamily="34" charset="0"/>
                <a:cs typeface="Tahoma" panose="020B0604030504040204" pitchFamily="34" charset="0"/>
              </a:rPr>
              <a:t>geoespacial. </a:t>
            </a:r>
          </a:p>
          <a:p>
            <a:r>
              <a:rPr lang="es-ES_tradnl" sz="1900" dirty="0">
                <a:latin typeface="Tahoma" panose="020B0604030504040204" pitchFamily="34" charset="0"/>
                <a:ea typeface="Tahoma" panose="020B0604030504040204" pitchFamily="34" charset="0"/>
                <a:cs typeface="Tahoma" panose="020B0604030504040204" pitchFamily="34" charset="0"/>
              </a:rPr>
              <a:t>El éxito de estas especificaciones radica en el hecho de que son impulsadas y creadas por las mismas empresas, que después las </a:t>
            </a:r>
            <a:r>
              <a:rPr lang="es-ES_tradnl" sz="1800" dirty="0">
                <a:latin typeface="Tahoma" panose="020B0604030504040204" pitchFamily="34" charset="0"/>
                <a:ea typeface="Tahoma" panose="020B0604030504040204" pitchFamily="34" charset="0"/>
                <a:cs typeface="Tahoma" panose="020B0604030504040204" pitchFamily="34" charset="0"/>
              </a:rPr>
              <a:t>implementan en sus productos comerciales. </a:t>
            </a:r>
          </a:p>
          <a:p>
            <a:endParaRPr lang="es-ES_tradnl" i="1" dirty="0"/>
          </a:p>
          <a:p>
            <a:endParaRPr lang="es-ES_tradnl" i="1" dirty="0"/>
          </a:p>
        </p:txBody>
      </p:sp>
      <p:sp>
        <p:nvSpPr>
          <p:cNvPr id="4" name="TextBox 3"/>
          <p:cNvSpPr txBox="1"/>
          <p:nvPr/>
        </p:nvSpPr>
        <p:spPr>
          <a:xfrm>
            <a:off x="333872" y="5638960"/>
            <a:ext cx="8347926" cy="630942"/>
          </a:xfrm>
          <a:prstGeom prst="rect">
            <a:avLst/>
          </a:prstGeom>
          <a:noFill/>
        </p:spPr>
        <p:txBody>
          <a:bodyPr wrap="none" rtlCol="0">
            <a:spAutoFit/>
          </a:bodyPr>
          <a:lstStyle/>
          <a:p>
            <a:r>
              <a:rPr lang="es-ES_tradnl" sz="1200" i="1" dirty="0">
                <a:latin typeface="Tahoma" panose="020B0604030504040204" pitchFamily="34" charset="0"/>
                <a:ea typeface="Tahoma" panose="020B0604030504040204" pitchFamily="34" charset="0"/>
                <a:cs typeface="Tahoma" panose="020B0604030504040204" pitchFamily="34" charset="0"/>
              </a:rPr>
              <a:t>* Habilidad de dos o más sistemas para intercambiar información y poderla utilizar, sin ningún esfuerzo para el usuario. </a:t>
            </a:r>
            <a:endParaRPr lang="es-ES_tradnl" sz="1200" dirty="0">
              <a:latin typeface="Tahoma" panose="020B0604030504040204" pitchFamily="34" charset="0"/>
              <a:ea typeface="Tahoma" panose="020B0604030504040204" pitchFamily="34" charset="0"/>
              <a:cs typeface="Tahoma" panose="020B0604030504040204" pitchFamily="34" charset="0"/>
            </a:endParaRPr>
          </a:p>
          <a:p>
            <a:r>
              <a:rPr lang="es-ES_tradnl" sz="1200" dirty="0">
                <a:latin typeface="Tahoma" panose="020B0604030504040204" pitchFamily="34" charset="0"/>
                <a:ea typeface="Tahoma" panose="020B0604030504040204" pitchFamily="34" charset="0"/>
                <a:cs typeface="Tahoma" panose="020B0604030504040204" pitchFamily="34" charset="0"/>
              </a:rPr>
              <a:t>links: http://www.opengeospatial.org </a:t>
            </a:r>
          </a:p>
          <a:p>
            <a:endParaRPr lang="es-ES_tradnl" sz="1100" dirty="0"/>
          </a:p>
        </p:txBody>
      </p:sp>
      <p:sp>
        <p:nvSpPr>
          <p:cNvPr id="5" name="TextBox 4"/>
          <p:cNvSpPr txBox="1"/>
          <p:nvPr/>
        </p:nvSpPr>
        <p:spPr>
          <a:xfrm>
            <a:off x="263829" y="548680"/>
            <a:ext cx="7247497"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Tecnologías IDE: </a:t>
            </a:r>
            <a:r>
              <a:rPr lang="es-ES_tradnl" sz="2000" dirty="0">
                <a:latin typeface="Tahoma" panose="020B0604030504040204" pitchFamily="34" charset="0"/>
                <a:ea typeface="Tahoma" panose="020B0604030504040204" pitchFamily="34" charset="0"/>
                <a:cs typeface="Tahoma" panose="020B0604030504040204" pitchFamily="34" charset="0"/>
              </a:rPr>
              <a:t>Qué es </a:t>
            </a:r>
            <a:r>
              <a:rPr lang="es-ES_tradnl" sz="2000" dirty="0" err="1">
                <a:latin typeface="Tahoma" panose="020B0604030504040204" pitchFamily="34" charset="0"/>
                <a:ea typeface="Tahoma" panose="020B0604030504040204" pitchFamily="34" charset="0"/>
                <a:cs typeface="Tahoma" panose="020B0604030504040204" pitchFamily="34" charset="0"/>
              </a:rPr>
              <a:t>OpenGeoSpatial</a:t>
            </a:r>
            <a:r>
              <a:rPr lang="es-ES_tradnl" sz="2000" dirty="0">
                <a:latin typeface="Tahoma" panose="020B0604030504040204" pitchFamily="34" charset="0"/>
                <a:ea typeface="Tahoma" panose="020B0604030504040204" pitchFamily="34" charset="0"/>
                <a:cs typeface="Tahoma" panose="020B0604030504040204" pitchFamily="34" charset="0"/>
              </a:rPr>
              <a:t> </a:t>
            </a:r>
            <a:r>
              <a:rPr lang="es-ES_tradnl" sz="2000" dirty="0" err="1">
                <a:latin typeface="Tahoma" panose="020B0604030504040204" pitchFamily="34" charset="0"/>
                <a:ea typeface="Tahoma" panose="020B0604030504040204" pitchFamily="34" charset="0"/>
                <a:cs typeface="Tahoma" panose="020B0604030504040204" pitchFamily="34" charset="0"/>
              </a:rPr>
              <a:t>Consortium</a:t>
            </a:r>
            <a:r>
              <a:rPr lang="es-ES_tradnl" sz="2000" dirty="0">
                <a:latin typeface="Tahoma" panose="020B0604030504040204" pitchFamily="34" charset="0"/>
                <a:ea typeface="Tahoma" panose="020B0604030504040204" pitchFamily="34" charset="0"/>
                <a:cs typeface="Tahoma" panose="020B0604030504040204" pitchFamily="34" charset="0"/>
              </a:rPr>
              <a:t> (OGC)</a:t>
            </a:r>
          </a:p>
        </p:txBody>
      </p:sp>
    </p:spTree>
    <p:extLst>
      <p:ext uri="{BB962C8B-B14F-4D97-AF65-F5344CB8AC3E}">
        <p14:creationId xmlns:p14="http://schemas.microsoft.com/office/powerpoint/2010/main" val="3530171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395536" y="1257143"/>
            <a:ext cx="8229600" cy="48768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2000" dirty="0">
                <a:latin typeface="Tahoma" panose="020B0604030504040204" pitchFamily="34" charset="0"/>
                <a:ea typeface="Tahoma" panose="020B0604030504040204" pitchFamily="34" charset="0"/>
                <a:cs typeface="Tahoma" panose="020B0604030504040204" pitchFamily="34" charset="0"/>
              </a:rPr>
              <a:t>Es un documento de carácter técnico dónde se describen las interfaces de comunicación entre servidores y la forma de implementarlos. </a:t>
            </a:r>
          </a:p>
          <a:p>
            <a:r>
              <a:rPr lang="es-ES_tradnl" sz="2000" dirty="0">
                <a:latin typeface="Tahoma" panose="020B0604030504040204" pitchFamily="34" charset="0"/>
                <a:ea typeface="Tahoma" panose="020B0604030504040204" pitchFamily="34" charset="0"/>
                <a:cs typeface="Tahoma" panose="020B0604030504040204" pitchFamily="34" charset="0"/>
              </a:rPr>
              <a:t>En estas especificaciones </a:t>
            </a:r>
            <a:r>
              <a:rPr lang="es-ES_tradnl" sz="2000" b="1" dirty="0">
                <a:latin typeface="Tahoma" panose="020B0604030504040204" pitchFamily="34" charset="0"/>
                <a:ea typeface="Tahoma" panose="020B0604030504040204" pitchFamily="34" charset="0"/>
                <a:cs typeface="Tahoma" panose="020B0604030504040204" pitchFamily="34" charset="0"/>
              </a:rPr>
              <a:t>no </a:t>
            </a:r>
            <a:r>
              <a:rPr lang="es-ES_tradnl" sz="2000" dirty="0">
                <a:latin typeface="Tahoma" panose="020B0604030504040204" pitchFamily="34" charset="0"/>
                <a:ea typeface="Tahoma" panose="020B0604030504040204" pitchFamily="34" charset="0"/>
                <a:cs typeface="Tahoma" panose="020B0604030504040204" pitchFamily="34" charset="0"/>
              </a:rPr>
              <a:t>se menciona ni la arquitectura, plataforma o lenguajes de programación a utilizar. </a:t>
            </a:r>
          </a:p>
          <a:p>
            <a:r>
              <a:rPr lang="es-ES_tradnl" sz="2000" dirty="0">
                <a:latin typeface="Tahoma" panose="020B0604030504040204" pitchFamily="34" charset="0"/>
                <a:ea typeface="Tahoma" panose="020B0604030504040204" pitchFamily="34" charset="0"/>
                <a:cs typeface="Tahoma" panose="020B0604030504040204" pitchFamily="34" charset="0"/>
              </a:rPr>
              <a:t>Los documentos, antes de ser consideradas como una </a:t>
            </a:r>
            <a:r>
              <a:rPr lang="es-ES_tradnl" sz="2000" b="1" dirty="0" err="1">
                <a:latin typeface="Tahoma" panose="020B0604030504040204" pitchFamily="34" charset="0"/>
                <a:ea typeface="Tahoma" panose="020B0604030504040204" pitchFamily="34" charset="0"/>
                <a:cs typeface="Tahoma" panose="020B0604030504040204" pitchFamily="34" charset="0"/>
              </a:rPr>
              <a:t>OpenGIS</a:t>
            </a:r>
            <a:r>
              <a:rPr lang="es-ES_tradnl" sz="2000" b="1" dirty="0">
                <a:latin typeface="Tahoma" panose="020B0604030504040204" pitchFamily="34" charset="0"/>
                <a:ea typeface="Tahoma" panose="020B0604030504040204" pitchFamily="34" charset="0"/>
                <a:cs typeface="Tahoma" panose="020B0604030504040204" pitchFamily="34" charset="0"/>
              </a:rPr>
              <a:t> </a:t>
            </a:r>
            <a:r>
              <a:rPr lang="es-ES_tradnl" sz="2000" b="1" dirty="0" err="1">
                <a:latin typeface="Tahoma" panose="020B0604030504040204" pitchFamily="34" charset="0"/>
                <a:ea typeface="Tahoma" panose="020B0604030504040204" pitchFamily="34" charset="0"/>
                <a:cs typeface="Tahoma" panose="020B0604030504040204" pitchFamily="34" charset="0"/>
              </a:rPr>
              <a:t>Implementation</a:t>
            </a:r>
            <a:r>
              <a:rPr lang="es-ES_tradnl" sz="2000" b="1" dirty="0">
                <a:latin typeface="Tahoma" panose="020B0604030504040204" pitchFamily="34" charset="0"/>
                <a:ea typeface="Tahoma" panose="020B0604030504040204" pitchFamily="34" charset="0"/>
                <a:cs typeface="Tahoma" panose="020B0604030504040204" pitchFamily="34" charset="0"/>
              </a:rPr>
              <a:t> </a:t>
            </a:r>
            <a:r>
              <a:rPr lang="es-ES_tradnl" sz="2000" b="1" dirty="0" err="1">
                <a:latin typeface="Tahoma" panose="020B0604030504040204" pitchFamily="34" charset="0"/>
                <a:ea typeface="Tahoma" panose="020B0604030504040204" pitchFamily="34" charset="0"/>
                <a:cs typeface="Tahoma" panose="020B0604030504040204" pitchFamily="34" charset="0"/>
              </a:rPr>
              <a:t>Specification</a:t>
            </a:r>
            <a:r>
              <a:rPr lang="es-ES_tradnl" sz="2000" dirty="0">
                <a:latin typeface="Tahoma" panose="020B0604030504040204" pitchFamily="34" charset="0"/>
                <a:ea typeface="Tahoma" panose="020B0604030504040204" pitchFamily="34" charset="0"/>
                <a:cs typeface="Tahoma" panose="020B0604030504040204" pitchFamily="34" charset="0"/>
              </a:rPr>
              <a:t>, son elaborados y probados por diferentes grupos de trabajo dentro de OGC y finalmente sometidas a votación. </a:t>
            </a:r>
          </a:p>
          <a:p>
            <a:r>
              <a:rPr lang="es-ES_tradnl" sz="2000" dirty="0">
                <a:latin typeface="Tahoma" panose="020B0604030504040204" pitchFamily="34" charset="0"/>
                <a:ea typeface="Tahoma" panose="020B0604030504040204" pitchFamily="34" charset="0"/>
                <a:cs typeface="Tahoma" panose="020B0604030504040204" pitchFamily="34" charset="0"/>
              </a:rPr>
              <a:t>Cabe decir, que existen 9 categorías diferentes dentro de los organismos asociados a OGC y que solo los que pertenecen a las categorías de: </a:t>
            </a:r>
            <a:r>
              <a:rPr lang="es-ES_tradnl" sz="2000" b="1" i="1" dirty="0" err="1">
                <a:latin typeface="Tahoma" panose="020B0604030504040204" pitchFamily="34" charset="0"/>
                <a:ea typeface="Tahoma" panose="020B0604030504040204" pitchFamily="34" charset="0"/>
                <a:cs typeface="Tahoma" panose="020B0604030504040204" pitchFamily="34" charset="0"/>
              </a:rPr>
              <a:t>strategic</a:t>
            </a:r>
            <a:r>
              <a:rPr lang="es-ES_tradnl" sz="2000" i="1" dirty="0" err="1">
                <a:latin typeface="Tahoma" panose="020B0604030504040204" pitchFamily="34" charset="0"/>
                <a:ea typeface="Tahoma" panose="020B0604030504040204" pitchFamily="34" charset="0"/>
                <a:cs typeface="Tahoma" panose="020B0604030504040204" pitchFamily="34" charset="0"/>
              </a:rPr>
              <a:t>,</a:t>
            </a:r>
            <a:r>
              <a:rPr lang="es-ES_tradnl" sz="2000" b="1" i="1" dirty="0" err="1">
                <a:latin typeface="Tahoma" panose="020B0604030504040204" pitchFamily="34" charset="0"/>
                <a:ea typeface="Tahoma" panose="020B0604030504040204" pitchFamily="34" charset="0"/>
                <a:cs typeface="Tahoma" panose="020B0604030504040204" pitchFamily="34" charset="0"/>
              </a:rPr>
              <a:t>principal</a:t>
            </a:r>
            <a:r>
              <a:rPr lang="es-ES_tradnl" sz="2000" b="1" i="1" dirty="0">
                <a:latin typeface="Tahoma" panose="020B0604030504040204" pitchFamily="34" charset="0"/>
                <a:ea typeface="Tahoma" panose="020B0604030504040204" pitchFamily="34" charset="0"/>
                <a:cs typeface="Tahoma" panose="020B0604030504040204" pitchFamily="34" charset="0"/>
              </a:rPr>
              <a:t> </a:t>
            </a:r>
            <a:r>
              <a:rPr lang="es-ES_tradnl" sz="2000" dirty="0">
                <a:latin typeface="Tahoma" panose="020B0604030504040204" pitchFamily="34" charset="0"/>
                <a:ea typeface="Tahoma" panose="020B0604030504040204" pitchFamily="34" charset="0"/>
                <a:cs typeface="Tahoma" panose="020B0604030504040204" pitchFamily="34" charset="0"/>
              </a:rPr>
              <a:t>y </a:t>
            </a:r>
            <a:r>
              <a:rPr lang="es-ES_tradnl" sz="2000" b="1" i="1" dirty="0" err="1">
                <a:latin typeface="Tahoma" panose="020B0604030504040204" pitchFamily="34" charset="0"/>
                <a:ea typeface="Tahoma" panose="020B0604030504040204" pitchFamily="34" charset="0"/>
                <a:cs typeface="Tahoma" panose="020B0604030504040204" pitchFamily="34" charset="0"/>
              </a:rPr>
              <a:t>tecnicha</a:t>
            </a:r>
            <a:r>
              <a:rPr lang="es-ES_tradnl" sz="2000" b="1" dirty="0" err="1">
                <a:latin typeface="Tahoma" panose="020B0604030504040204" pitchFamily="34" charset="0"/>
                <a:ea typeface="Tahoma" panose="020B0604030504040204" pitchFamily="34" charset="0"/>
                <a:cs typeface="Tahoma" panose="020B0604030504040204" pitchFamily="34" charset="0"/>
              </a:rPr>
              <a:t>l</a:t>
            </a:r>
            <a:r>
              <a:rPr lang="es-ES_tradnl" sz="2000" b="1" dirty="0">
                <a:latin typeface="Tahoma" panose="020B0604030504040204" pitchFamily="34" charset="0"/>
                <a:ea typeface="Tahoma" panose="020B0604030504040204" pitchFamily="34" charset="0"/>
                <a:cs typeface="Tahoma" panose="020B0604030504040204" pitchFamily="34" charset="0"/>
              </a:rPr>
              <a:t> </a:t>
            </a:r>
            <a:r>
              <a:rPr lang="es-ES_tradnl" sz="2000" dirty="0">
                <a:latin typeface="Tahoma" panose="020B0604030504040204" pitchFamily="34" charset="0"/>
                <a:ea typeface="Tahoma" panose="020B0604030504040204" pitchFamily="34" charset="0"/>
                <a:cs typeface="Tahoma" panose="020B0604030504040204" pitchFamily="34" charset="0"/>
              </a:rPr>
              <a:t>tienen derecho a voto e intervienen directamente en el desarrollo de las especificaciones </a:t>
            </a:r>
          </a:p>
          <a:p>
            <a:endParaRPr lang="es-ES_tradnl" i="1" dirty="0"/>
          </a:p>
          <a:p>
            <a:endParaRPr lang="es-ES_tradnl" i="1" dirty="0"/>
          </a:p>
        </p:txBody>
      </p:sp>
      <p:sp>
        <p:nvSpPr>
          <p:cNvPr id="5" name="TextBox 4"/>
          <p:cNvSpPr txBox="1"/>
          <p:nvPr/>
        </p:nvSpPr>
        <p:spPr>
          <a:xfrm>
            <a:off x="263829" y="548680"/>
            <a:ext cx="6457730"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Tecnologías IDE: </a:t>
            </a:r>
            <a:r>
              <a:rPr lang="es-ES_tradnl" sz="2000" dirty="0">
                <a:latin typeface="Tahoma" panose="020B0604030504040204" pitchFamily="34" charset="0"/>
                <a:ea typeface="Tahoma" panose="020B0604030504040204" pitchFamily="34" charset="0"/>
                <a:cs typeface="Tahoma" panose="020B0604030504040204" pitchFamily="34" charset="0"/>
              </a:rPr>
              <a:t>Que es una especificación </a:t>
            </a:r>
            <a:r>
              <a:rPr lang="es-ES_tradnl" sz="2000" dirty="0" err="1">
                <a:latin typeface="Tahoma" panose="020B0604030504040204" pitchFamily="34" charset="0"/>
                <a:ea typeface="Tahoma" panose="020B0604030504040204" pitchFamily="34" charset="0"/>
                <a:cs typeface="Tahoma" panose="020B0604030504040204" pitchFamily="34" charset="0"/>
              </a:rPr>
              <a:t>OpenGis</a:t>
            </a:r>
            <a:r>
              <a:rPr lang="es-ES_tradnl" sz="2000"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1001003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95536" y="1257143"/>
            <a:ext cx="8229600" cy="48768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2000" dirty="0">
                <a:latin typeface="Tahoma" panose="020B0604030504040204" pitchFamily="34" charset="0"/>
                <a:ea typeface="Tahoma" panose="020B0604030504040204" pitchFamily="34" charset="0"/>
                <a:cs typeface="Tahoma" panose="020B0604030504040204" pitchFamily="34" charset="0"/>
              </a:rPr>
              <a:t>La intención de </a:t>
            </a:r>
            <a:r>
              <a:rPr lang="es-ES_tradnl" sz="2000" b="1" dirty="0">
                <a:latin typeface="Tahoma" panose="020B0604030504040204" pitchFamily="34" charset="0"/>
                <a:ea typeface="Tahoma" panose="020B0604030504040204" pitchFamily="34" charset="0"/>
                <a:cs typeface="Tahoma" panose="020B0604030504040204" pitchFamily="34" charset="0"/>
              </a:rPr>
              <a:t>WMS</a:t>
            </a:r>
            <a:r>
              <a:rPr lang="es-ES_tradnl" sz="2000" dirty="0">
                <a:latin typeface="Tahoma" panose="020B0604030504040204" pitchFamily="34" charset="0"/>
                <a:ea typeface="Tahoma" panose="020B0604030504040204" pitchFamily="34" charset="0"/>
                <a:cs typeface="Tahoma" panose="020B0604030504040204" pitchFamily="34" charset="0"/>
              </a:rPr>
              <a:t> es la de permitir la </a:t>
            </a:r>
            <a:r>
              <a:rPr lang="es-ES_tradnl" sz="2000" b="1" dirty="0">
                <a:latin typeface="Tahoma" panose="020B0604030504040204" pitchFamily="34" charset="0"/>
                <a:ea typeface="Tahoma" panose="020B0604030504040204" pitchFamily="34" charset="0"/>
                <a:cs typeface="Tahoma" panose="020B0604030504040204" pitchFamily="34" charset="0"/>
              </a:rPr>
              <a:t>superposición visual </a:t>
            </a:r>
            <a:r>
              <a:rPr lang="es-ES_tradnl" sz="2000" dirty="0">
                <a:latin typeface="Tahoma" panose="020B0604030504040204" pitchFamily="34" charset="0"/>
                <a:ea typeface="Tahoma" panose="020B0604030504040204" pitchFamily="34" charset="0"/>
                <a:cs typeface="Tahoma" panose="020B0604030504040204" pitchFamily="34" charset="0"/>
              </a:rPr>
              <a:t>de </a:t>
            </a:r>
            <a:r>
              <a:rPr lang="es-ES_tradnl" sz="2000" b="1" dirty="0">
                <a:latin typeface="Tahoma" panose="020B0604030504040204" pitchFamily="34" charset="0"/>
                <a:ea typeface="Tahoma" panose="020B0604030504040204" pitchFamily="34" charset="0"/>
                <a:cs typeface="Tahoma" panose="020B0604030504040204" pitchFamily="34" charset="0"/>
              </a:rPr>
              <a:t>información geográfica compleja </a:t>
            </a:r>
            <a:r>
              <a:rPr lang="es-ES_tradnl" sz="2000" dirty="0">
                <a:latin typeface="Tahoma" panose="020B0604030504040204" pitchFamily="34" charset="0"/>
                <a:ea typeface="Tahoma" panose="020B0604030504040204" pitchFamily="34" charset="0"/>
                <a:cs typeface="Tahoma" panose="020B0604030504040204" pitchFamily="34" charset="0"/>
              </a:rPr>
              <a:t>y distribuida en diferentes servidores. Un cliente puede hacer peticiones a otros servidores también basados en esta especificación para descubrir información geográfica deseada. Una vez encontrada el cliente puede recurrir a ella de forma simultánea y puede visualizar diferentes datos geográficos de diferentes servidores en un mismo entorno.</a:t>
            </a:r>
          </a:p>
          <a:p>
            <a:r>
              <a:rPr lang="es-ES_tradnl" sz="2000" dirty="0">
                <a:latin typeface="Tahoma" panose="020B0604030504040204" pitchFamily="34" charset="0"/>
                <a:ea typeface="Tahoma" panose="020B0604030504040204" pitchFamily="34" charset="0"/>
                <a:cs typeface="Tahoma" panose="020B0604030504040204" pitchFamily="34" charset="0"/>
              </a:rPr>
              <a:t>Cada petición está compuesta por unos parámetros concretos definidos por la especificación </a:t>
            </a:r>
            <a:r>
              <a:rPr lang="es-ES_tradnl" sz="2000" b="1" dirty="0">
                <a:latin typeface="Tahoma" panose="020B0604030504040204" pitchFamily="34" charset="0"/>
                <a:ea typeface="Tahoma" panose="020B0604030504040204" pitchFamily="34" charset="0"/>
                <a:cs typeface="Tahoma" panose="020B0604030504040204" pitchFamily="34" charset="0"/>
              </a:rPr>
              <a:t>WMS </a:t>
            </a:r>
            <a:r>
              <a:rPr lang="es-ES_tradnl" sz="2000" dirty="0">
                <a:latin typeface="Tahoma" panose="020B0604030504040204" pitchFamily="34" charset="0"/>
                <a:ea typeface="Tahoma" panose="020B0604030504040204" pitchFamily="34" charset="0"/>
                <a:cs typeface="Tahoma" panose="020B0604030504040204" pitchFamily="34" charset="0"/>
              </a:rPr>
              <a:t>y que es entendida por todos los servidores de mapas que cumplen con la especificación.</a:t>
            </a:r>
          </a:p>
          <a:p>
            <a:r>
              <a:rPr lang="es-ES_tradnl" sz="2000" dirty="0">
                <a:latin typeface="Tahoma" panose="020B0604030504040204" pitchFamily="34" charset="0"/>
                <a:ea typeface="Tahoma" panose="020B0604030504040204" pitchFamily="34" charset="0"/>
                <a:cs typeface="Tahoma" panose="020B0604030504040204" pitchFamily="34" charset="0"/>
              </a:rPr>
              <a:t>Por lo tanto, cuando se dice que un Servidor de Mapas es estándar y cumple con WMS, significa que es capaz de dar respuesta a estas peticiones</a:t>
            </a:r>
            <a:endParaRPr lang="es-ES_tradnl" i="1" dirty="0"/>
          </a:p>
          <a:p>
            <a:endParaRPr lang="es-ES_tradnl" i="1" dirty="0"/>
          </a:p>
        </p:txBody>
      </p:sp>
      <p:sp>
        <p:nvSpPr>
          <p:cNvPr id="3" name="TextBox 2"/>
          <p:cNvSpPr txBox="1"/>
          <p:nvPr/>
        </p:nvSpPr>
        <p:spPr>
          <a:xfrm>
            <a:off x="263829" y="548680"/>
            <a:ext cx="6278322"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Tecnologías IDE:</a:t>
            </a:r>
            <a:r>
              <a:rPr lang="es-ES_tradnl" sz="2000" b="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s-ES_tradnl" sz="2000" dirty="0">
                <a:latin typeface="Tahoma" panose="020B0604030504040204" pitchFamily="34" charset="0"/>
                <a:ea typeface="Tahoma" panose="020B0604030504040204" pitchFamily="34" charset="0"/>
                <a:cs typeface="Tahoma" panose="020B0604030504040204" pitchFamily="34" charset="0"/>
              </a:rPr>
              <a:t>Ejemplo WMS (Web </a:t>
            </a:r>
            <a:r>
              <a:rPr lang="es-ES_tradnl" sz="2000" dirty="0" err="1">
                <a:latin typeface="Tahoma" panose="020B0604030504040204" pitchFamily="34" charset="0"/>
                <a:ea typeface="Tahoma" panose="020B0604030504040204" pitchFamily="34" charset="0"/>
                <a:cs typeface="Tahoma" panose="020B0604030504040204" pitchFamily="34" charset="0"/>
              </a:rPr>
              <a:t>Map</a:t>
            </a:r>
            <a:r>
              <a:rPr lang="es-ES_tradnl" sz="2000" dirty="0">
                <a:latin typeface="Tahoma" panose="020B0604030504040204" pitchFamily="34" charset="0"/>
                <a:ea typeface="Tahoma" panose="020B0604030504040204" pitchFamily="34" charset="0"/>
                <a:cs typeface="Tahoma" panose="020B0604030504040204" pitchFamily="34" charset="0"/>
              </a:rPr>
              <a:t> </a:t>
            </a:r>
            <a:r>
              <a:rPr lang="es-ES_tradnl" sz="2000" dirty="0" err="1">
                <a:latin typeface="Tahoma" panose="020B0604030504040204" pitchFamily="34" charset="0"/>
                <a:ea typeface="Tahoma" panose="020B0604030504040204" pitchFamily="34" charset="0"/>
                <a:cs typeface="Tahoma" panose="020B0604030504040204" pitchFamily="34" charset="0"/>
              </a:rPr>
              <a:t>Service</a:t>
            </a:r>
            <a:r>
              <a:rPr lang="es-ES_tradnl" sz="2000" dirty="0">
                <a:latin typeface="Tahoma" panose="020B0604030504040204" pitchFamily="34" charset="0"/>
                <a:ea typeface="Tahoma" panose="020B0604030504040204" pitchFamily="34" charset="0"/>
                <a:cs typeface="Tahoma" panose="020B0604030504040204" pitchFamily="34" charset="0"/>
              </a:rPr>
              <a:t>)</a:t>
            </a:r>
          </a:p>
        </p:txBody>
      </p:sp>
      <p:sp>
        <p:nvSpPr>
          <p:cNvPr id="4" name="TextBox 3"/>
          <p:cNvSpPr txBox="1"/>
          <p:nvPr/>
        </p:nvSpPr>
        <p:spPr>
          <a:xfrm>
            <a:off x="2483768" y="6228641"/>
            <a:ext cx="6336704"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s-ES_tradnl" sz="1400" dirty="0"/>
              <a:t>Más Información: </a:t>
            </a:r>
          </a:p>
          <a:p>
            <a:r>
              <a:rPr lang="es-ES_tradnl" sz="1400" i="1" dirty="0"/>
              <a:t>06-042_OpenGIS_Web_Map_Service_WMS_Implementation_Specification.pdf</a:t>
            </a:r>
          </a:p>
        </p:txBody>
      </p:sp>
    </p:spTree>
    <p:extLst>
      <p:ext uri="{BB962C8B-B14F-4D97-AF65-F5344CB8AC3E}">
        <p14:creationId xmlns:p14="http://schemas.microsoft.com/office/powerpoint/2010/main" val="2251536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33400"/>
            <a:ext cx="8229600" cy="990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sz="2000" b="1" dirty="0">
                <a:latin typeface="Tahoma" panose="020B0604030504040204" pitchFamily="34" charset="0"/>
                <a:ea typeface="Tahoma" panose="020B0604030504040204" pitchFamily="34" charset="0"/>
                <a:cs typeface="Tahoma" panose="020B0604030504040204" pitchFamily="34" charset="0"/>
              </a:rPr>
              <a:t>Algunos estándares OGC  </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548680"/>
            <a:ext cx="3865111"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65076" y="1412776"/>
            <a:ext cx="4572000" cy="5355312"/>
          </a:xfrm>
          <a:prstGeom prst="rect">
            <a:avLst/>
          </a:prstGeom>
        </p:spPr>
        <p:txBody>
          <a:bodyPr>
            <a:spAutoFit/>
          </a:bodyPr>
          <a:lstStyle/>
          <a:p>
            <a:r>
              <a:rPr lang="es-ES_tradnl" dirty="0" err="1">
                <a:latin typeface="Tahoma" panose="020B0604030504040204" pitchFamily="34" charset="0"/>
                <a:ea typeface="Tahoma" panose="020B0604030504040204" pitchFamily="34" charset="0"/>
                <a:cs typeface="Tahoma" panose="020B0604030504040204" pitchFamily="34" charset="0"/>
              </a:rPr>
              <a:t>Geography</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dirty="0" err="1">
                <a:latin typeface="Tahoma" panose="020B0604030504040204" pitchFamily="34" charset="0"/>
                <a:ea typeface="Tahoma" panose="020B0604030504040204" pitchFamily="34" charset="0"/>
                <a:cs typeface="Tahoma" panose="020B0604030504040204" pitchFamily="34" charset="0"/>
              </a:rPr>
              <a:t>Markup</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dirty="0" err="1">
                <a:latin typeface="Tahoma" panose="020B0604030504040204" pitchFamily="34" charset="0"/>
                <a:ea typeface="Tahoma" panose="020B0604030504040204" pitchFamily="34" charset="0"/>
                <a:cs typeface="Tahoma" panose="020B0604030504040204" pitchFamily="34" charset="0"/>
              </a:rPr>
              <a:t>Language</a:t>
            </a:r>
            <a:r>
              <a:rPr lang="es-ES_tradnl" dirty="0">
                <a:latin typeface="Tahoma" panose="020B0604030504040204" pitchFamily="34" charset="0"/>
                <a:ea typeface="Tahoma" panose="020B0604030504040204" pitchFamily="34" charset="0"/>
                <a:cs typeface="Tahoma" panose="020B0604030504040204" pitchFamily="34" charset="0"/>
              </a:rPr>
              <a:t> (GML) </a:t>
            </a:r>
          </a:p>
          <a:p>
            <a:endParaRPr lang="es-ES_tradnl" dirty="0">
              <a:latin typeface="Tahoma" panose="020B0604030504040204" pitchFamily="34" charset="0"/>
              <a:ea typeface="Tahoma" panose="020B0604030504040204" pitchFamily="34" charset="0"/>
              <a:cs typeface="Tahoma" panose="020B0604030504040204" pitchFamily="34" charset="0"/>
            </a:endParaRPr>
          </a:p>
          <a:p>
            <a:r>
              <a:rPr lang="es-ES_tradnl" dirty="0">
                <a:latin typeface="Tahoma" panose="020B0604030504040204" pitchFamily="34" charset="0"/>
                <a:ea typeface="Tahoma" panose="020B0604030504040204" pitchFamily="34" charset="0"/>
                <a:cs typeface="Tahoma" panose="020B0604030504040204" pitchFamily="34" charset="0"/>
              </a:rPr>
              <a:t>Web </a:t>
            </a:r>
            <a:r>
              <a:rPr lang="es-ES_tradnl" dirty="0" err="1">
                <a:latin typeface="Tahoma" panose="020B0604030504040204" pitchFamily="34" charset="0"/>
                <a:ea typeface="Tahoma" panose="020B0604030504040204" pitchFamily="34" charset="0"/>
                <a:cs typeface="Tahoma" panose="020B0604030504040204" pitchFamily="34" charset="0"/>
              </a:rPr>
              <a:t>Feature</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dirty="0" err="1">
                <a:latin typeface="Tahoma" panose="020B0604030504040204" pitchFamily="34" charset="0"/>
                <a:ea typeface="Tahoma" panose="020B0604030504040204" pitchFamily="34" charset="0"/>
                <a:cs typeface="Tahoma" panose="020B0604030504040204" pitchFamily="34" charset="0"/>
              </a:rPr>
              <a:t>Service</a:t>
            </a:r>
            <a:r>
              <a:rPr lang="es-ES_tradnl" dirty="0">
                <a:latin typeface="Tahoma" panose="020B0604030504040204" pitchFamily="34" charset="0"/>
                <a:ea typeface="Tahoma" panose="020B0604030504040204" pitchFamily="34" charset="0"/>
                <a:cs typeface="Tahoma" panose="020B0604030504040204" pitchFamily="34" charset="0"/>
              </a:rPr>
              <a:t> (WFS) </a:t>
            </a:r>
          </a:p>
          <a:p>
            <a:endParaRPr lang="es-ES_tradnl" dirty="0">
              <a:latin typeface="Tahoma" panose="020B0604030504040204" pitchFamily="34" charset="0"/>
              <a:ea typeface="Tahoma" panose="020B0604030504040204" pitchFamily="34" charset="0"/>
              <a:cs typeface="Tahoma" panose="020B0604030504040204" pitchFamily="34" charset="0"/>
            </a:endParaRPr>
          </a:p>
          <a:p>
            <a:r>
              <a:rPr lang="es-ES_tradnl" dirty="0">
                <a:latin typeface="Tahoma" panose="020B0604030504040204" pitchFamily="34" charset="0"/>
                <a:ea typeface="Tahoma" panose="020B0604030504040204" pitchFamily="34" charset="0"/>
                <a:cs typeface="Tahoma" panose="020B0604030504040204" pitchFamily="34" charset="0"/>
              </a:rPr>
              <a:t>WEB MAP CONTEXT (WMC) </a:t>
            </a:r>
          </a:p>
          <a:p>
            <a:endParaRPr lang="es-ES_tradnl"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STYLE LAYER DESCRIPTOR (SLD) </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s-ES_tradnl" dirty="0">
                <a:latin typeface="Tahoma" panose="020B0604030504040204" pitchFamily="34" charset="0"/>
                <a:ea typeface="Tahoma" panose="020B0604030504040204" pitchFamily="34" charset="0"/>
                <a:cs typeface="Tahoma" panose="020B0604030504040204" pitchFamily="34" charset="0"/>
              </a:rPr>
              <a:t>WEB COVERAGE SERVICE (WCS) </a:t>
            </a:r>
          </a:p>
          <a:p>
            <a:endParaRPr lang="es-ES_tradnl" dirty="0">
              <a:latin typeface="Tahoma" panose="020B0604030504040204" pitchFamily="34" charset="0"/>
              <a:ea typeface="Tahoma" panose="020B0604030504040204" pitchFamily="34" charset="0"/>
              <a:cs typeface="Tahoma" panose="020B0604030504040204" pitchFamily="34" charset="0"/>
            </a:endParaRPr>
          </a:p>
          <a:p>
            <a:r>
              <a:rPr lang="es-ES_tradnl" dirty="0">
                <a:latin typeface="Tahoma" panose="020B0604030504040204" pitchFamily="34" charset="0"/>
                <a:ea typeface="Tahoma" panose="020B0604030504040204" pitchFamily="34" charset="0"/>
                <a:cs typeface="Tahoma" panose="020B0604030504040204" pitchFamily="34" charset="0"/>
              </a:rPr>
              <a:t>Web </a:t>
            </a:r>
            <a:r>
              <a:rPr lang="es-ES_tradnl" dirty="0" err="1">
                <a:latin typeface="Tahoma" panose="020B0604030504040204" pitchFamily="34" charset="0"/>
                <a:ea typeface="Tahoma" panose="020B0604030504040204" pitchFamily="34" charset="0"/>
                <a:cs typeface="Tahoma" panose="020B0604030504040204" pitchFamily="34" charset="0"/>
              </a:rPr>
              <a:t>Processing</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dirty="0" err="1">
                <a:latin typeface="Tahoma" panose="020B0604030504040204" pitchFamily="34" charset="0"/>
                <a:ea typeface="Tahoma" panose="020B0604030504040204" pitchFamily="34" charset="0"/>
                <a:cs typeface="Tahoma" panose="020B0604030504040204" pitchFamily="34" charset="0"/>
              </a:rPr>
              <a:t>Services</a:t>
            </a:r>
            <a:r>
              <a:rPr lang="es-ES_tradnl" dirty="0">
                <a:latin typeface="Tahoma" panose="020B0604030504040204" pitchFamily="34" charset="0"/>
                <a:ea typeface="Tahoma" panose="020B0604030504040204" pitchFamily="34" charset="0"/>
                <a:cs typeface="Tahoma" panose="020B0604030504040204" pitchFamily="34" charset="0"/>
              </a:rPr>
              <a:t> (WPS) </a:t>
            </a:r>
          </a:p>
          <a:p>
            <a:endParaRPr lang="es-ES_tradnl"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Catalogue Services for the Web (CSW)</a:t>
            </a:r>
          </a:p>
          <a:p>
            <a:r>
              <a:rPr lang="en-US" dirty="0">
                <a:latin typeface="Tahoma" panose="020B0604030504040204" pitchFamily="34" charset="0"/>
                <a:ea typeface="Tahoma" panose="020B0604030504040204" pitchFamily="34" charset="0"/>
                <a:cs typeface="Tahoma" panose="020B0604030504040204" pitchFamily="34" charset="0"/>
              </a:rPr>
              <a:t> </a:t>
            </a:r>
          </a:p>
          <a:p>
            <a:r>
              <a:rPr lang="es-ES_tradnl" dirty="0" err="1">
                <a:latin typeface="Tahoma" panose="020B0604030504040204" pitchFamily="34" charset="0"/>
                <a:ea typeface="Tahoma" panose="020B0604030504040204" pitchFamily="34" charset="0"/>
                <a:cs typeface="Tahoma" panose="020B0604030504040204" pitchFamily="34" charset="0"/>
              </a:rPr>
              <a:t>Keyhole</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dirty="0" err="1">
                <a:latin typeface="Tahoma" panose="020B0604030504040204" pitchFamily="34" charset="0"/>
                <a:ea typeface="Tahoma" panose="020B0604030504040204" pitchFamily="34" charset="0"/>
                <a:cs typeface="Tahoma" panose="020B0604030504040204" pitchFamily="34" charset="0"/>
              </a:rPr>
              <a:t>Markup</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dirty="0" err="1">
                <a:latin typeface="Tahoma" panose="020B0604030504040204" pitchFamily="34" charset="0"/>
                <a:ea typeface="Tahoma" panose="020B0604030504040204" pitchFamily="34" charset="0"/>
                <a:cs typeface="Tahoma" panose="020B0604030504040204" pitchFamily="34" charset="0"/>
              </a:rPr>
              <a:t>Language</a:t>
            </a:r>
            <a:r>
              <a:rPr lang="es-ES_tradnl" dirty="0">
                <a:latin typeface="Tahoma" panose="020B0604030504040204" pitchFamily="34" charset="0"/>
                <a:ea typeface="Tahoma" panose="020B0604030504040204" pitchFamily="34" charset="0"/>
                <a:cs typeface="Tahoma" panose="020B0604030504040204" pitchFamily="34" charset="0"/>
              </a:rPr>
              <a:t> (KML) </a:t>
            </a:r>
          </a:p>
          <a:p>
            <a:endParaRPr lang="es-ES_tradnl" dirty="0">
              <a:latin typeface="Tahoma" panose="020B0604030504040204" pitchFamily="34" charset="0"/>
              <a:ea typeface="Tahoma" panose="020B0604030504040204" pitchFamily="34" charset="0"/>
              <a:cs typeface="Tahoma" panose="020B0604030504040204" pitchFamily="34" charset="0"/>
            </a:endParaRPr>
          </a:p>
          <a:p>
            <a:r>
              <a:rPr lang="es-ES_tradnl" dirty="0">
                <a:latin typeface="Tahoma" panose="020B0604030504040204" pitchFamily="34" charset="0"/>
                <a:ea typeface="Tahoma" panose="020B0604030504040204" pitchFamily="34" charset="0"/>
                <a:cs typeface="Tahoma" panose="020B0604030504040204" pitchFamily="34" charset="0"/>
              </a:rPr>
              <a:t>Sensor </a:t>
            </a:r>
            <a:r>
              <a:rPr lang="es-ES_tradnl" dirty="0" err="1">
                <a:latin typeface="Tahoma" panose="020B0604030504040204" pitchFamily="34" charset="0"/>
                <a:ea typeface="Tahoma" panose="020B0604030504040204" pitchFamily="34" charset="0"/>
                <a:cs typeface="Tahoma" panose="020B0604030504040204" pitchFamily="34" charset="0"/>
              </a:rPr>
              <a:t>Observation</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dirty="0" err="1">
                <a:latin typeface="Tahoma" panose="020B0604030504040204" pitchFamily="34" charset="0"/>
                <a:ea typeface="Tahoma" panose="020B0604030504040204" pitchFamily="34" charset="0"/>
                <a:cs typeface="Tahoma" panose="020B0604030504040204" pitchFamily="34" charset="0"/>
              </a:rPr>
              <a:t>Service</a:t>
            </a:r>
            <a:r>
              <a:rPr lang="es-ES_tradnl" dirty="0">
                <a:latin typeface="Tahoma" panose="020B0604030504040204" pitchFamily="34" charset="0"/>
                <a:ea typeface="Tahoma" panose="020B0604030504040204" pitchFamily="34" charset="0"/>
                <a:cs typeface="Tahoma" panose="020B0604030504040204" pitchFamily="34" charset="0"/>
              </a:rPr>
              <a:t> (SOS)</a:t>
            </a:r>
          </a:p>
          <a:p>
            <a:endParaRPr lang="es-ES_tradnl" b="1" dirty="0">
              <a:latin typeface="Tahoma" panose="020B0604030504040204" pitchFamily="34" charset="0"/>
              <a:ea typeface="Tahoma" panose="020B0604030504040204" pitchFamily="34" charset="0"/>
              <a:cs typeface="Tahoma" panose="020B0604030504040204" pitchFamily="34" charset="0"/>
            </a:endParaRPr>
          </a:p>
          <a:p>
            <a:r>
              <a:rPr lang="es-ES_tradnl" b="1" dirty="0">
                <a:latin typeface="Tahoma" panose="020B0604030504040204" pitchFamily="34" charset="0"/>
                <a:ea typeface="Tahoma" panose="020B0604030504040204" pitchFamily="34" charset="0"/>
                <a:cs typeface="Tahoma" panose="020B0604030504040204" pitchFamily="34" charset="0"/>
              </a:rPr>
              <a:t>…….</a:t>
            </a:r>
            <a:endParaRPr lang="es-ES_tradn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53624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p:cNvSpPr txBox="1">
            <a:spLocks noChangeArrowheads="1"/>
          </p:cNvSpPr>
          <p:nvPr/>
        </p:nvSpPr>
        <p:spPr bwMode="auto">
          <a:xfrm>
            <a:off x="228600" y="404664"/>
            <a:ext cx="8591872" cy="516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spcAft>
                <a:spcPts val="142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charset="0"/>
                <a:ea typeface="Lucida Sans Unicode" charset="0"/>
                <a:cs typeface="Lucida Sans Unicode" charset="0"/>
              </a:defRPr>
            </a:lvl1pPr>
            <a:lvl2pPr eaLnBrk="0">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charset="0"/>
                <a:ea typeface="Lucida Sans Unicode" charset="0"/>
                <a:cs typeface="Lucida Sans Unicode" charset="0"/>
              </a:defRPr>
            </a:lvl2pPr>
            <a:lvl3pPr eaLnBrk="0">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Lucida Sans Unicode" charset="0"/>
                <a:cs typeface="Lucida Sans Unicode" charset="0"/>
              </a:defRPr>
            </a:lvl3pPr>
            <a:lvl4pPr eaLnBrk="0">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4pPr>
            <a:lvl5pPr eaLnBrk="0">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9pPr>
          </a:lstStyle>
          <a:p>
            <a:pPr eaLnBrk="1">
              <a:spcAft>
                <a:spcPct val="0"/>
              </a:spcAft>
              <a:buClrTx/>
              <a:buFontTx/>
              <a:buNone/>
            </a:pPr>
            <a:r>
              <a:rPr lang="es-ES" altLang="ca-ES" sz="2000" b="1" u="sng" dirty="0">
                <a:latin typeface="Tahoma" panose="020B0604030504040204" pitchFamily="34" charset="0"/>
                <a:ea typeface="Tahoma" panose="020B0604030504040204" pitchFamily="34" charset="0"/>
                <a:cs typeface="Tahoma" panose="020B0604030504040204" pitchFamily="34" charset="0"/>
              </a:rPr>
              <a:t>OBJETIVOS</a:t>
            </a:r>
          </a:p>
          <a:p>
            <a:pPr eaLnBrk="1">
              <a:spcAft>
                <a:spcPct val="0"/>
              </a:spcAft>
              <a:buClrTx/>
              <a:buFontTx/>
              <a:buNone/>
            </a:pPr>
            <a:endParaRPr lang="es-ES" altLang="ca-ES" sz="2000" b="1" dirty="0">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dirty="0">
              <a:latin typeface="Tahoma" panose="020B0604030504040204" pitchFamily="34" charset="0"/>
              <a:ea typeface="Tahoma" panose="020B0604030504040204" pitchFamily="34" charset="0"/>
              <a:cs typeface="Tahoma" panose="020B0604030504040204" pitchFamily="34" charset="0"/>
            </a:endParaRPr>
          </a:p>
          <a:p>
            <a:pPr eaLnBrk="1">
              <a:spcAft>
                <a:spcPct val="0"/>
              </a:spcAft>
              <a:buSzPct val="45000"/>
              <a:buFont typeface="Wingdings" charset="2"/>
              <a:buChar char=""/>
            </a:pPr>
            <a:r>
              <a:rPr lang="es-ES" altLang="ca-ES" sz="2000" dirty="0">
                <a:latin typeface="Tahoma" panose="020B0604030504040204" pitchFamily="34" charset="0"/>
                <a:ea typeface="Tahoma" panose="020B0604030504040204" pitchFamily="34" charset="0"/>
                <a:cs typeface="Tahoma" panose="020B0604030504040204" pitchFamily="34" charset="0"/>
              </a:rPr>
              <a:t>Introducir a los alumnos en el contexto </a:t>
            </a:r>
            <a:r>
              <a:rPr lang="es-ES" altLang="ca-ES" sz="2000" dirty="0" err="1">
                <a:latin typeface="Tahoma" panose="020B0604030504040204" pitchFamily="34" charset="0"/>
                <a:ea typeface="Tahoma" panose="020B0604030504040204" pitchFamily="34" charset="0"/>
                <a:cs typeface="Tahoma" panose="020B0604030504040204" pitchFamily="34" charset="0"/>
              </a:rPr>
              <a:t>GeoWeb</a:t>
            </a:r>
            <a:r>
              <a:rPr lang="es-ES" altLang="ca-ES" sz="2000" dirty="0">
                <a:latin typeface="Tahoma" panose="020B0604030504040204" pitchFamily="34" charset="0"/>
                <a:ea typeface="Tahoma" panose="020B0604030504040204" pitchFamily="34" charset="0"/>
                <a:cs typeface="Tahoma" panose="020B0604030504040204" pitchFamily="34" charset="0"/>
              </a:rPr>
              <a:t> y sus posibilidades.</a:t>
            </a:r>
          </a:p>
          <a:p>
            <a:pPr eaLnBrk="1">
              <a:spcAft>
                <a:spcPct val="0"/>
              </a:spcAft>
              <a:buSzPct val="45000"/>
              <a:buFont typeface="Wingdings" charset="2"/>
              <a:buChar char=""/>
            </a:pPr>
            <a:endParaRPr lang="es-ES" altLang="ca-ES" sz="2000" dirty="0">
              <a:latin typeface="Tahoma" panose="020B0604030504040204" pitchFamily="34" charset="0"/>
              <a:ea typeface="Tahoma" panose="020B0604030504040204" pitchFamily="34" charset="0"/>
              <a:cs typeface="Tahoma" panose="020B0604030504040204" pitchFamily="34" charset="0"/>
            </a:endParaRPr>
          </a:p>
          <a:p>
            <a:pPr eaLnBrk="1">
              <a:spcAft>
                <a:spcPct val="0"/>
              </a:spcAft>
              <a:buSzPct val="45000"/>
              <a:buFont typeface="Wingdings" charset="2"/>
              <a:buChar char=""/>
            </a:pPr>
            <a:r>
              <a:rPr lang="es-ES" altLang="ca-ES" sz="2000" dirty="0">
                <a:latin typeface="Tahoma" panose="020B0604030504040204" pitchFamily="34" charset="0"/>
                <a:ea typeface="Tahoma" panose="020B0604030504040204" pitchFamily="34" charset="0"/>
                <a:cs typeface="Tahoma" panose="020B0604030504040204" pitchFamily="34" charset="0"/>
              </a:rPr>
              <a:t>Conocer técnicas , software open </a:t>
            </a:r>
            <a:r>
              <a:rPr lang="es-ES" altLang="ca-ES" sz="2000" dirty="0" err="1">
                <a:latin typeface="Tahoma" panose="020B0604030504040204" pitchFamily="34" charset="0"/>
                <a:ea typeface="Tahoma" panose="020B0604030504040204" pitchFamily="34" charset="0"/>
                <a:cs typeface="Tahoma" panose="020B0604030504040204" pitchFamily="34" charset="0"/>
              </a:rPr>
              <a:t>source</a:t>
            </a:r>
            <a:r>
              <a:rPr lang="es-ES" altLang="ca-ES" sz="2000" dirty="0">
                <a:latin typeface="Tahoma" panose="020B0604030504040204" pitchFamily="34" charset="0"/>
                <a:ea typeface="Tahoma" panose="020B0604030504040204" pitchFamily="34" charset="0"/>
                <a:cs typeface="Tahoma" panose="020B0604030504040204" pitchFamily="34" charset="0"/>
              </a:rPr>
              <a:t> y recursos disponibles.</a:t>
            </a:r>
          </a:p>
          <a:p>
            <a:pPr eaLnBrk="1">
              <a:spcAft>
                <a:spcPct val="0"/>
              </a:spcAft>
              <a:buClrTx/>
              <a:buSzPct val="45000"/>
              <a:buFontTx/>
              <a:buNone/>
            </a:pPr>
            <a:endParaRPr lang="es-ES" altLang="ca-ES" sz="2000" dirty="0">
              <a:latin typeface="Tahoma" panose="020B0604030504040204" pitchFamily="34" charset="0"/>
              <a:ea typeface="Tahoma" panose="020B0604030504040204" pitchFamily="34" charset="0"/>
              <a:cs typeface="Tahoma" panose="020B0604030504040204" pitchFamily="34" charset="0"/>
            </a:endParaRPr>
          </a:p>
          <a:p>
            <a:pPr eaLnBrk="1">
              <a:spcAft>
                <a:spcPct val="0"/>
              </a:spcAft>
              <a:buSzPct val="45000"/>
              <a:buFont typeface="Wingdings" charset="2"/>
              <a:buChar char=""/>
            </a:pPr>
            <a:r>
              <a:rPr lang="es-ES" altLang="ca-ES" sz="2000" dirty="0">
                <a:latin typeface="Tahoma" panose="020B0604030504040204" pitchFamily="34" charset="0"/>
                <a:ea typeface="Tahoma" panose="020B0604030504040204" pitchFamily="34" charset="0"/>
                <a:cs typeface="Tahoma" panose="020B0604030504040204" pitchFamily="34" charset="0"/>
              </a:rPr>
              <a:t>Aplicar los conocimientos adquiridos en anteriores materias para publicar datos en la Web.</a:t>
            </a:r>
          </a:p>
          <a:p>
            <a:pPr eaLnBrk="1">
              <a:spcAft>
                <a:spcPct val="0"/>
              </a:spcAft>
              <a:buClrTx/>
              <a:buSzPct val="45000"/>
              <a:buFontTx/>
              <a:buNone/>
            </a:pPr>
            <a:endParaRPr lang="es-ES" altLang="ca-ES" sz="2000" dirty="0">
              <a:latin typeface="Tahoma" panose="020B0604030504040204" pitchFamily="34" charset="0"/>
              <a:ea typeface="Tahoma" panose="020B0604030504040204" pitchFamily="34" charset="0"/>
              <a:cs typeface="Tahoma" panose="020B0604030504040204" pitchFamily="34" charset="0"/>
            </a:endParaRPr>
          </a:p>
          <a:p>
            <a:pPr eaLnBrk="1">
              <a:spcAft>
                <a:spcPct val="0"/>
              </a:spcAft>
              <a:buSzPct val="45000"/>
              <a:buFont typeface="Wingdings" charset="2"/>
              <a:buChar char=""/>
            </a:pPr>
            <a:r>
              <a:rPr lang="es-ES" altLang="ca-ES" sz="2000" dirty="0">
                <a:latin typeface="Tahoma" panose="020B0604030504040204" pitchFamily="34" charset="0"/>
                <a:ea typeface="Tahoma" panose="020B0604030504040204" pitchFamily="34" charset="0"/>
                <a:cs typeface="Tahoma" panose="020B0604030504040204" pitchFamily="34" charset="0"/>
              </a:rPr>
              <a:t>Dotar a los alumnos con unos conocimientos básicos del lenguaje de programación Web.</a:t>
            </a:r>
          </a:p>
          <a:p>
            <a:pPr eaLnBrk="1">
              <a:spcAft>
                <a:spcPct val="0"/>
              </a:spcAft>
              <a:buClrTx/>
              <a:buSzPct val="45000"/>
              <a:buFontTx/>
              <a:buNone/>
            </a:pPr>
            <a:endParaRPr lang="es-ES" altLang="ca-ES" sz="2000" dirty="0">
              <a:latin typeface="Tahoma" panose="020B0604030504040204" pitchFamily="34" charset="0"/>
              <a:ea typeface="Tahoma" panose="020B0604030504040204" pitchFamily="34" charset="0"/>
              <a:cs typeface="Tahoma" panose="020B0604030504040204" pitchFamily="34" charset="0"/>
            </a:endParaRPr>
          </a:p>
          <a:p>
            <a:pPr eaLnBrk="1">
              <a:spcAft>
                <a:spcPct val="0"/>
              </a:spcAft>
              <a:buSzPct val="45000"/>
              <a:buFont typeface="Wingdings" charset="2"/>
              <a:buChar char=""/>
            </a:pPr>
            <a:r>
              <a:rPr lang="es-ES" altLang="ca-ES" sz="2000" dirty="0">
                <a:latin typeface="Tahoma" panose="020B0604030504040204" pitchFamily="34" charset="0"/>
                <a:ea typeface="Tahoma" panose="020B0604030504040204" pitchFamily="34" charset="0"/>
                <a:cs typeface="Tahoma" panose="020B0604030504040204" pitchFamily="34" charset="0"/>
              </a:rPr>
              <a:t>Practicar la confección de aplicaciones  sencillas para la visualización web de datos, a partir de recursos libres disponibles en la WWW.</a:t>
            </a:r>
          </a:p>
          <a:p>
            <a:pPr eaLnBrk="1">
              <a:spcAft>
                <a:spcPct val="0"/>
              </a:spcAft>
              <a:buClrTx/>
              <a:buFontTx/>
              <a:buNone/>
            </a:pPr>
            <a:endParaRPr lang="es-ES" altLang="ca-ES" sz="2000" b="1" dirty="0"/>
          </a:p>
          <a:p>
            <a:pPr eaLnBrk="1">
              <a:spcAft>
                <a:spcPct val="0"/>
              </a:spcAft>
              <a:buClrTx/>
              <a:buFontTx/>
              <a:buNone/>
            </a:pPr>
            <a:endParaRPr lang="es-ES" altLang="ca-ES" sz="2000" b="1" dirty="0"/>
          </a:p>
        </p:txBody>
      </p:sp>
      <p:pic>
        <p:nvPicPr>
          <p:cNvPr id="5" name="Picture 3"/>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6444208" y="404664"/>
            <a:ext cx="1081763" cy="1060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1675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33400"/>
            <a:ext cx="8229600" cy="990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sz="2000">
                <a:latin typeface="Tahoma" panose="020B0604030504040204" pitchFamily="34" charset="0"/>
                <a:ea typeface="Tahoma" panose="020B0604030504040204" pitchFamily="34" charset="0"/>
                <a:cs typeface="Tahoma" panose="020B0604030504040204" pitchFamily="34" charset="0"/>
              </a:rPr>
              <a:t>WMS Ejemplo</a:t>
            </a:r>
            <a:endParaRPr lang="es-ES_tradnl" sz="20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txBox="1">
            <a:spLocks/>
          </p:cNvSpPr>
          <p:nvPr/>
        </p:nvSpPr>
        <p:spPr>
          <a:xfrm>
            <a:off x="457200" y="1600200"/>
            <a:ext cx="8229600" cy="4876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2000" dirty="0">
                <a:latin typeface="Tahoma" panose="020B0604030504040204" pitchFamily="34" charset="0"/>
                <a:ea typeface="Tahoma" panose="020B0604030504040204" pitchFamily="34" charset="0"/>
                <a:cs typeface="Tahoma" panose="020B0604030504040204" pitchFamily="34" charset="0"/>
                <a:hlinkClick r:id="rId2"/>
              </a:rPr>
              <a:t>http://x.osm.omniscale.net/proxy/service?LAYERS=osm&amp;FORMAT=image%2Fpng&amp;SPHERICALMERCATOR=true&amp;SERVICE=WMS&amp;VERSION=1.1.1&amp;REQUEST=GetMap&amp;STYLES=&amp;SRS=EPSG%3A900913&amp;BBOX=-14094493.390318,1847225.2678577,-8517647.8076302,3804013.1916077&amp;WIDTH=1140&amp;HEIGHT=400</a:t>
            </a:r>
            <a:endParaRPr lang="es-ES_tradnl" sz="20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4725144"/>
            <a:ext cx="4464496" cy="1566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4626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33400"/>
            <a:ext cx="8229600" cy="990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sz="2000" dirty="0">
                <a:latin typeface="Tahoma" panose="020B0604030504040204" pitchFamily="34" charset="0"/>
                <a:ea typeface="Tahoma" panose="020B0604030504040204" pitchFamily="34" charset="0"/>
                <a:cs typeface="Tahoma" panose="020B0604030504040204" pitchFamily="34" charset="0"/>
              </a:rPr>
              <a:t>WMTS Ejemplo</a:t>
            </a:r>
          </a:p>
          <a:p>
            <a:r>
              <a:rPr lang="es-ES_tradnl" sz="1600" dirty="0">
                <a:latin typeface="Tahoma" panose="020B0604030504040204" pitchFamily="34" charset="0"/>
                <a:ea typeface="Tahoma" panose="020B0604030504040204" pitchFamily="34" charset="0"/>
                <a:cs typeface="Tahoma" panose="020B0604030504040204" pitchFamily="34" charset="0"/>
              </a:rPr>
              <a:t>(Web </a:t>
            </a:r>
            <a:r>
              <a:rPr lang="es-ES_tradnl" sz="1600" dirty="0" err="1">
                <a:latin typeface="Tahoma" panose="020B0604030504040204" pitchFamily="34" charset="0"/>
                <a:ea typeface="Tahoma" panose="020B0604030504040204" pitchFamily="34" charset="0"/>
                <a:cs typeface="Tahoma" panose="020B0604030504040204" pitchFamily="34" charset="0"/>
              </a:rPr>
              <a:t>Map</a:t>
            </a:r>
            <a:r>
              <a:rPr lang="es-ES_tradnl" sz="1600" dirty="0">
                <a:latin typeface="Tahoma" panose="020B0604030504040204" pitchFamily="34" charset="0"/>
                <a:ea typeface="Tahoma" panose="020B0604030504040204" pitchFamily="34" charset="0"/>
                <a:cs typeface="Tahoma" panose="020B0604030504040204" pitchFamily="34" charset="0"/>
              </a:rPr>
              <a:t> Tile </a:t>
            </a:r>
            <a:r>
              <a:rPr lang="es-ES_tradnl" sz="1600" dirty="0" err="1">
                <a:latin typeface="Tahoma" panose="020B0604030504040204" pitchFamily="34" charset="0"/>
                <a:ea typeface="Tahoma" panose="020B0604030504040204" pitchFamily="34" charset="0"/>
                <a:cs typeface="Tahoma" panose="020B0604030504040204" pitchFamily="34" charset="0"/>
              </a:rPr>
              <a:t>Service</a:t>
            </a:r>
            <a:r>
              <a:rPr lang="es-ES_tradnl" sz="1600" dirty="0">
                <a:latin typeface="Tahoma" panose="020B0604030504040204" pitchFamily="34" charset="0"/>
                <a:ea typeface="Tahoma" panose="020B0604030504040204" pitchFamily="34" charset="0"/>
                <a:cs typeface="Tahoma" panose="020B0604030504040204" pitchFamily="34" charset="0"/>
              </a:rPr>
              <a:t>)</a:t>
            </a:r>
          </a:p>
        </p:txBody>
      </p:sp>
      <p:sp>
        <p:nvSpPr>
          <p:cNvPr id="3" name="Content Placeholder 2"/>
          <p:cNvSpPr txBox="1">
            <a:spLocks/>
          </p:cNvSpPr>
          <p:nvPr/>
        </p:nvSpPr>
        <p:spPr>
          <a:xfrm>
            <a:off x="457200" y="1600200"/>
            <a:ext cx="8229600" cy="4876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2000" b="1" dirty="0">
                <a:latin typeface="Tahoma" panose="020B0604030504040204" pitchFamily="34" charset="0"/>
                <a:ea typeface="Tahoma" panose="020B0604030504040204" pitchFamily="34" charset="0"/>
                <a:cs typeface="Tahoma" panose="020B0604030504040204" pitchFamily="34" charset="0"/>
                <a:hlinkClick r:id="rId2"/>
              </a:rPr>
              <a:t>http://cesiumjs.org/tilesets/imagery/naturalearthii/2/2/2.jpg</a:t>
            </a:r>
            <a:endParaRPr lang="es-ES_tradnl" sz="2000" b="1"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780928"/>
            <a:ext cx="24384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4125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3793539" cy="830997"/>
          </a:xfrm>
          <a:prstGeom prst="rect">
            <a:avLst/>
          </a:prstGeom>
          <a:noFill/>
        </p:spPr>
        <p:txBody>
          <a:bodyPr wrap="none" rtlCol="0">
            <a:spAutoFit/>
          </a:bodyPr>
          <a:lstStyle/>
          <a:p>
            <a:r>
              <a:rPr lang="es-ES_tradnl" sz="4800" dirty="0">
                <a:latin typeface="Tahoma" panose="020B0604030504040204" pitchFamily="34" charset="0"/>
                <a:ea typeface="Tahoma" panose="020B0604030504040204" pitchFamily="34" charset="0"/>
                <a:cs typeface="Tahoma" panose="020B0604030504040204" pitchFamily="34" charset="0"/>
              </a:rPr>
              <a:t>( Paréntesis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310614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44624"/>
            <a:ext cx="2678938"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Visión técnico-local</a:t>
            </a:r>
          </a:p>
        </p:txBody>
      </p:sp>
      <p:pic>
        <p:nvPicPr>
          <p:cNvPr id="4" name="Picture 2"/>
          <p:cNvPicPr>
            <a:picLocks noChangeAspect="1" noChangeArrowheads="1"/>
          </p:cNvPicPr>
          <p:nvPr/>
        </p:nvPicPr>
        <p:blipFill>
          <a:blip r:embed="rId2"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68640" y="4400376"/>
            <a:ext cx="2232248" cy="684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72000" y="2556342"/>
            <a:ext cx="1579240" cy="1579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128" y="2703690"/>
            <a:ext cx="1152128" cy="1627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8"/>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261386" y="1198637"/>
            <a:ext cx="1122408" cy="112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1993" y="4608364"/>
            <a:ext cx="1414463"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7"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292456" y="796062"/>
            <a:ext cx="576064"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8"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292456" y="244679"/>
            <a:ext cx="551383" cy="55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07263" y="2830916"/>
            <a:ext cx="1123921" cy="842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3828" y="2607014"/>
            <a:ext cx="3228051" cy="1793362"/>
          </a:xfrm>
          <a:prstGeom prst="rect">
            <a:avLst/>
          </a:prstGeom>
        </p:spPr>
      </p:pic>
      <p:cxnSp>
        <p:nvCxnSpPr>
          <p:cNvPr id="14" name="Straight Connector 13"/>
          <p:cNvCxnSpPr/>
          <p:nvPr/>
        </p:nvCxnSpPr>
        <p:spPr>
          <a:xfrm>
            <a:off x="4139952" y="260648"/>
            <a:ext cx="36004" cy="63367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43608" y="609823"/>
            <a:ext cx="1949573" cy="369332"/>
          </a:xfrm>
          <a:prstGeom prst="rect">
            <a:avLst/>
          </a:prstGeom>
          <a:noFill/>
        </p:spPr>
        <p:txBody>
          <a:bodyPr wrap="none" rtlCol="0">
            <a:spAutoFit/>
          </a:bodyPr>
          <a:lstStyle/>
          <a:p>
            <a:r>
              <a:rPr lang="es-ES_tradnl" b="1" dirty="0">
                <a:solidFill>
                  <a:srgbClr val="FF0000"/>
                </a:solidFill>
                <a:latin typeface="Tahoma" panose="020B0604030504040204" pitchFamily="34" charset="0"/>
                <a:ea typeface="Tahoma" panose="020B0604030504040204" pitchFamily="34" charset="0"/>
                <a:cs typeface="Tahoma" panose="020B0604030504040204" pitchFamily="34" charset="0"/>
              </a:rPr>
              <a:t>Entorno cliente</a:t>
            </a:r>
          </a:p>
        </p:txBody>
      </p:sp>
      <p:sp>
        <p:nvSpPr>
          <p:cNvPr id="18" name="TextBox 17"/>
          <p:cNvSpPr txBox="1"/>
          <p:nvPr/>
        </p:nvSpPr>
        <p:spPr>
          <a:xfrm>
            <a:off x="5459180" y="611396"/>
            <a:ext cx="2143536" cy="369332"/>
          </a:xfrm>
          <a:prstGeom prst="rect">
            <a:avLst/>
          </a:prstGeom>
          <a:noFill/>
        </p:spPr>
        <p:txBody>
          <a:bodyPr wrap="none" rtlCol="0">
            <a:spAutoFit/>
          </a:bodyPr>
          <a:lstStyle/>
          <a:p>
            <a:r>
              <a:rPr lang="es-ES_tradnl" b="1" dirty="0">
                <a:solidFill>
                  <a:srgbClr val="FF0000"/>
                </a:solidFill>
                <a:latin typeface="Tahoma" panose="020B0604030504040204" pitchFamily="34" charset="0"/>
                <a:ea typeface="Tahoma" panose="020B0604030504040204" pitchFamily="34" charset="0"/>
                <a:cs typeface="Tahoma" panose="020B0604030504040204" pitchFamily="34" charset="0"/>
              </a:rPr>
              <a:t>Entorno Servidor</a:t>
            </a:r>
          </a:p>
        </p:txBody>
      </p:sp>
      <p:pic>
        <p:nvPicPr>
          <p:cNvPr id="3076" name="Picture 4" descr="http://2.bp.blogspot.com/-romjuisUc4I/VKqjBNu_RiI/AAAAAAAABCU/8XqpforhOAo/s1600/Linux-Ajustar-el-numero-de-conexiones-simultaneas-en-Apache-sysadmit-0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11593" y="1988840"/>
            <a:ext cx="927227" cy="75811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a:endCxn id="6" idx="1"/>
          </p:cNvCxnSpPr>
          <p:nvPr/>
        </p:nvCxnSpPr>
        <p:spPr>
          <a:xfrm>
            <a:off x="3491879" y="3345962"/>
            <a:ext cx="1080121" cy="0"/>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622499" y="2830917"/>
            <a:ext cx="818879" cy="369332"/>
          </a:xfrm>
          <a:prstGeom prst="rect">
            <a:avLst/>
          </a:prstGeom>
          <a:noFill/>
        </p:spPr>
        <p:txBody>
          <a:bodyPr wrap="none" rtlCol="0">
            <a:spAutoFit/>
          </a:bodyPr>
          <a:lstStyle/>
          <a:p>
            <a:r>
              <a:rPr lang="es-ES_tradnl" dirty="0">
                <a:solidFill>
                  <a:srgbClr val="002060"/>
                </a:solidFill>
              </a:rPr>
              <a:t>http://</a:t>
            </a:r>
          </a:p>
        </p:txBody>
      </p:sp>
      <p:pic>
        <p:nvPicPr>
          <p:cNvPr id="3078" name="Picture 6" descr="http://leafletjs.com/docs/images/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11437" y="2176763"/>
            <a:ext cx="1432372" cy="37957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259631" y="5548926"/>
            <a:ext cx="981872" cy="73866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JavaScript</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CSS</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HTML</a:t>
            </a:r>
          </a:p>
        </p:txBody>
      </p:sp>
      <p:cxnSp>
        <p:nvCxnSpPr>
          <p:cNvPr id="25" name="Straight Arrow Connector 24"/>
          <p:cNvCxnSpPr/>
          <p:nvPr/>
        </p:nvCxnSpPr>
        <p:spPr>
          <a:xfrm flipV="1">
            <a:off x="3045699" y="979155"/>
            <a:ext cx="1196621" cy="1724535"/>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530948" y="1988840"/>
            <a:ext cx="849364" cy="995823"/>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6683348" y="3200249"/>
            <a:ext cx="849364" cy="52138"/>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683348" y="3503695"/>
            <a:ext cx="849364" cy="896681"/>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010809" y="4608364"/>
            <a:ext cx="1531701" cy="160043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Python</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Java</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JavaScript(</a:t>
            </a:r>
            <a:r>
              <a:rPr lang="es-ES_tradnl" sz="1400" dirty="0" err="1">
                <a:solidFill>
                  <a:srgbClr val="002060"/>
                </a:solidFill>
                <a:latin typeface="Tahoma" panose="020B0604030504040204" pitchFamily="34" charset="0"/>
                <a:ea typeface="Tahoma" panose="020B0604030504040204" pitchFamily="34" charset="0"/>
                <a:cs typeface="Tahoma" panose="020B0604030504040204" pitchFamily="34" charset="0"/>
              </a:rPr>
              <a:t>Node</a:t>
            </a:r>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SQL</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PHP</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ASPX</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71858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76"/>
                                        </p:tgtEl>
                                        <p:attrNameLst>
                                          <p:attrName>style.visibility</p:attrName>
                                        </p:attrNameLst>
                                      </p:cBhvr>
                                      <p:to>
                                        <p:strVal val="visible"/>
                                      </p:to>
                                    </p:set>
                                    <p:animEffect transition="in" filter="fade">
                                      <p:cBhvr>
                                        <p:cTn id="25" dur="500"/>
                                        <p:tgtEl>
                                          <p:spTgt spid="307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078"/>
                                        </p:tgtEl>
                                        <p:attrNameLst>
                                          <p:attrName>style.visibility</p:attrName>
                                        </p:attrNameLst>
                                      </p:cBhvr>
                                      <p:to>
                                        <p:strVal val="visible"/>
                                      </p:to>
                                    </p:set>
                                    <p:animEffect transition="in" filter="fade">
                                      <p:cBhvr>
                                        <p:cTn id="46" dur="500"/>
                                        <p:tgtEl>
                                          <p:spTgt spid="307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par>
                                <p:cTn id="84" presetID="10" presetClass="entr" presetSubtype="0" fill="hold"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P spid="21" grpId="0" animBg="1"/>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44624"/>
            <a:ext cx="4437433"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Piràmides</a:t>
            </a: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 de tiles (tiles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services</a:t>
            </a: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a:t>
            </a:r>
          </a:p>
        </p:txBody>
      </p:sp>
      <p:pic>
        <p:nvPicPr>
          <p:cNvPr id="5" name="Imagen 4"/>
          <p:cNvPicPr>
            <a:picLocks noChangeAspect="1"/>
          </p:cNvPicPr>
          <p:nvPr/>
        </p:nvPicPr>
        <p:blipFill>
          <a:blip r:embed="rId2"/>
          <a:stretch>
            <a:fillRect/>
          </a:stretch>
        </p:blipFill>
        <p:spPr>
          <a:xfrm>
            <a:off x="992223" y="1099032"/>
            <a:ext cx="2980644" cy="3096344"/>
          </a:xfrm>
          <a:prstGeom prst="rect">
            <a:avLst/>
          </a:prstGeom>
        </p:spPr>
      </p:pic>
      <p:sp>
        <p:nvSpPr>
          <p:cNvPr id="13" name="Rectángulo 12"/>
          <p:cNvSpPr/>
          <p:nvPr/>
        </p:nvSpPr>
        <p:spPr>
          <a:xfrm>
            <a:off x="4499992" y="1369931"/>
            <a:ext cx="4572000" cy="2554545"/>
          </a:xfrm>
          <a:prstGeom prst="rect">
            <a:avLst/>
          </a:prstGeom>
        </p:spPr>
        <p:txBody>
          <a:bodyPr>
            <a:spAutoFit/>
          </a:bodyPr>
          <a:lstStyle/>
          <a:p>
            <a:r>
              <a:rPr lang="en-US" sz="1600" dirty="0" err="1"/>
              <a:t>Tipos</a:t>
            </a:r>
            <a:r>
              <a:rPr lang="en-US" sz="1600" dirty="0"/>
              <a:t> de </a:t>
            </a:r>
            <a:r>
              <a:rPr lang="en-US" sz="1600" dirty="0" err="1"/>
              <a:t>servicios</a:t>
            </a:r>
            <a:r>
              <a:rPr lang="en-US" sz="1600" dirty="0"/>
              <a:t>	</a:t>
            </a:r>
          </a:p>
          <a:p>
            <a:endParaRPr lang="en-US" sz="1600" dirty="0"/>
          </a:p>
          <a:p>
            <a:r>
              <a:rPr lang="en-US" sz="1600" dirty="0"/>
              <a:t>WMTS: (OGC) </a:t>
            </a:r>
            <a:r>
              <a:rPr lang="en-US" sz="1400" dirty="0">
                <a:hlinkClick r:id="rId3"/>
              </a:rPr>
              <a:t>http://www.opengeospatial.org/standards/wmts</a:t>
            </a:r>
            <a:endParaRPr lang="en-US" sz="1400" dirty="0"/>
          </a:p>
          <a:p>
            <a:endParaRPr lang="en-US" sz="1600" dirty="0"/>
          </a:p>
          <a:p>
            <a:r>
              <a:rPr lang="en-US" sz="1600" dirty="0"/>
              <a:t>TMS:</a:t>
            </a:r>
            <a:r>
              <a:rPr lang="en-US" sz="1600" dirty="0">
                <a:sym typeface="Wingdings" panose="05000000000000000000" pitchFamily="2" charset="2"/>
              </a:rPr>
              <a:t>(</a:t>
            </a:r>
            <a:r>
              <a:rPr lang="en-US" sz="1600" dirty="0" err="1">
                <a:sym typeface="Wingdings" panose="05000000000000000000" pitchFamily="2" charset="2"/>
              </a:rPr>
              <a:t>Osgeo</a:t>
            </a:r>
            <a:r>
              <a:rPr lang="en-US" sz="1600" dirty="0">
                <a:sym typeface="Wingdings" panose="05000000000000000000" pitchFamily="2" charset="2"/>
              </a:rPr>
              <a:t>)</a:t>
            </a:r>
            <a:r>
              <a:rPr lang="en-US" sz="1600" dirty="0"/>
              <a:t> </a:t>
            </a:r>
            <a:r>
              <a:rPr lang="en-US" sz="1400" dirty="0">
                <a:hlinkClick r:id="rId4"/>
              </a:rPr>
              <a:t>http://wiki.osgeo.org/wiki/Tile_Map_Service_Specification</a:t>
            </a:r>
            <a:endParaRPr lang="en-US" sz="1400" dirty="0"/>
          </a:p>
          <a:p>
            <a:endParaRPr lang="en-US" sz="1600" dirty="0"/>
          </a:p>
          <a:p>
            <a:r>
              <a:rPr lang="en-US" sz="1600" dirty="0"/>
              <a:t>XYZ</a:t>
            </a:r>
            <a:r>
              <a:rPr lang="en-US" sz="1600" dirty="0">
                <a:sym typeface="Wingdings" panose="05000000000000000000" pitchFamily="2" charset="2"/>
              </a:rPr>
              <a:t> (OSM)</a:t>
            </a:r>
            <a:r>
              <a:rPr lang="en-US" sz="1600" dirty="0"/>
              <a:t> </a:t>
            </a:r>
            <a:r>
              <a:rPr lang="en-US" sz="1400" dirty="0">
                <a:hlinkClick r:id="rId5"/>
              </a:rPr>
              <a:t>https://en.wikipedia.org/wiki/Tiled_web_map</a:t>
            </a:r>
            <a:endParaRPr lang="en-US" sz="1400" dirty="0"/>
          </a:p>
          <a:p>
            <a:endParaRPr lang="en-US" dirty="0"/>
          </a:p>
        </p:txBody>
      </p:sp>
      <p:sp>
        <p:nvSpPr>
          <p:cNvPr id="15" name="Rectángulo 14"/>
          <p:cNvSpPr/>
          <p:nvPr/>
        </p:nvSpPr>
        <p:spPr>
          <a:xfrm>
            <a:off x="232625" y="5026499"/>
            <a:ext cx="7956376" cy="338554"/>
          </a:xfrm>
          <a:prstGeom prst="rect">
            <a:avLst/>
          </a:prstGeom>
        </p:spPr>
        <p:txBody>
          <a:bodyPr wrap="square">
            <a:spAutoFit/>
          </a:bodyPr>
          <a:lstStyle/>
          <a:p>
            <a:r>
              <a:rPr lang="es-ES_tradnl" sz="1600" dirty="0">
                <a:latin typeface="Tahoma" panose="020B0604030504040204" pitchFamily="34" charset="0"/>
                <a:ea typeface="Tahoma" panose="020B0604030504040204" pitchFamily="34" charset="0"/>
                <a:cs typeface="Tahoma" panose="020B0604030504040204" pitchFamily="34" charset="0"/>
                <a:hlinkClick r:id="rId6"/>
              </a:rPr>
              <a:t>http://cesiumjs.org/tilesets/imagery/naturalearthii/2/2/2.jpg</a:t>
            </a:r>
            <a:endParaRPr lang="es-ES_tradnl" sz="1600" dirty="0">
              <a:latin typeface="Tahoma" panose="020B0604030504040204" pitchFamily="34" charset="0"/>
              <a:ea typeface="Tahoma" panose="020B0604030504040204" pitchFamily="34" charset="0"/>
              <a:cs typeface="Tahoma" panose="020B0604030504040204" pitchFamily="34" charset="0"/>
            </a:endParaRPr>
          </a:p>
        </p:txBody>
      </p:sp>
      <p:sp>
        <p:nvSpPr>
          <p:cNvPr id="28" name="Rectángulo 27"/>
          <p:cNvSpPr/>
          <p:nvPr/>
        </p:nvSpPr>
        <p:spPr>
          <a:xfrm>
            <a:off x="232625" y="5538939"/>
            <a:ext cx="7956376" cy="338554"/>
          </a:xfrm>
          <a:prstGeom prst="rect">
            <a:avLst/>
          </a:prstGeom>
        </p:spPr>
        <p:txBody>
          <a:bodyPr wrap="square">
            <a:spAutoFit/>
          </a:bodyPr>
          <a:lstStyle/>
          <a:p>
            <a:r>
              <a:rPr lang="es-ES_tradnl" sz="1600" dirty="0">
                <a:latin typeface="Tahoma" panose="020B0604030504040204" pitchFamily="34" charset="0"/>
                <a:ea typeface="Tahoma" panose="020B0604030504040204" pitchFamily="34" charset="0"/>
                <a:cs typeface="Tahoma" panose="020B0604030504040204" pitchFamily="34" charset="0"/>
                <a:hlinkClick r:id="rId7"/>
              </a:rPr>
              <a:t>http://cesiumjs.org/tilesets/imagery/naturalearthii</a:t>
            </a:r>
            <a:r>
              <a:rPr lang="es-ES_tradnl" sz="1600" b="1" dirty="0">
                <a:latin typeface="Tahoma" panose="020B0604030504040204" pitchFamily="34" charset="0"/>
                <a:ea typeface="Tahoma" panose="020B0604030504040204" pitchFamily="34" charset="0"/>
                <a:cs typeface="Tahoma" panose="020B0604030504040204" pitchFamily="34" charset="0"/>
                <a:hlinkClick r:id="rId7"/>
              </a:rPr>
              <a:t>/{z}/{x}/{y}.</a:t>
            </a:r>
            <a:r>
              <a:rPr lang="es-ES_tradnl" sz="1600" dirty="0">
                <a:latin typeface="Tahoma" panose="020B0604030504040204" pitchFamily="34" charset="0"/>
                <a:ea typeface="Tahoma" panose="020B0604030504040204" pitchFamily="34" charset="0"/>
                <a:cs typeface="Tahoma" panose="020B0604030504040204" pitchFamily="34" charset="0"/>
                <a:hlinkClick r:id="rId7"/>
              </a:rPr>
              <a:t>jpg</a:t>
            </a:r>
            <a:endParaRPr lang="es-ES_tradnl"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53313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44624"/>
            <a:ext cx="4437433"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Piràmides</a:t>
            </a: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 de tiles (tiles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services</a:t>
            </a: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a:t>
            </a:r>
          </a:p>
        </p:txBody>
      </p:sp>
      <p:pic>
        <p:nvPicPr>
          <p:cNvPr id="3" name="Imagen 2"/>
          <p:cNvPicPr>
            <a:picLocks noChangeAspect="1"/>
          </p:cNvPicPr>
          <p:nvPr/>
        </p:nvPicPr>
        <p:blipFill>
          <a:blip r:embed="rId2"/>
          <a:stretch>
            <a:fillRect/>
          </a:stretch>
        </p:blipFill>
        <p:spPr>
          <a:xfrm>
            <a:off x="279084" y="836712"/>
            <a:ext cx="4464496" cy="2232248"/>
          </a:xfrm>
          <a:prstGeom prst="rect">
            <a:avLst/>
          </a:prstGeom>
        </p:spPr>
      </p:pic>
      <p:pic>
        <p:nvPicPr>
          <p:cNvPr id="6" name="Imagen 5"/>
          <p:cNvPicPr>
            <a:picLocks noChangeAspect="1"/>
          </p:cNvPicPr>
          <p:nvPr/>
        </p:nvPicPr>
        <p:blipFill>
          <a:blip r:embed="rId3"/>
          <a:stretch>
            <a:fillRect/>
          </a:stretch>
        </p:blipFill>
        <p:spPr>
          <a:xfrm>
            <a:off x="5148064" y="2420888"/>
            <a:ext cx="3983858" cy="2736304"/>
          </a:xfrm>
          <a:prstGeom prst="rect">
            <a:avLst/>
          </a:prstGeom>
        </p:spPr>
      </p:pic>
      <p:sp>
        <p:nvSpPr>
          <p:cNvPr id="7" name="Rectángulo 6"/>
          <p:cNvSpPr/>
          <p:nvPr/>
        </p:nvSpPr>
        <p:spPr>
          <a:xfrm>
            <a:off x="1547664" y="5445224"/>
            <a:ext cx="4402937" cy="646331"/>
          </a:xfrm>
          <a:prstGeom prst="rect">
            <a:avLst/>
          </a:prstGeom>
        </p:spPr>
        <p:txBody>
          <a:bodyPr wrap="none">
            <a:spAutoFit/>
          </a:bodyPr>
          <a:lstStyle/>
          <a:p>
            <a:r>
              <a:rPr lang="en-US" dirty="0">
                <a:hlinkClick r:id="rId4"/>
              </a:rPr>
              <a:t>http://betaserver.icgc.cat/visor/calculator.html</a:t>
            </a:r>
            <a:endParaRPr lang="en-US" dirty="0"/>
          </a:p>
          <a:p>
            <a:endParaRPr lang="en-US" dirty="0"/>
          </a:p>
        </p:txBody>
      </p:sp>
    </p:spTree>
    <p:extLst>
      <p:ext uri="{BB962C8B-B14F-4D97-AF65-F5344CB8AC3E}">
        <p14:creationId xmlns:p14="http://schemas.microsoft.com/office/powerpoint/2010/main" val="1208582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5200976" cy="830997"/>
          </a:xfrm>
          <a:prstGeom prst="rect">
            <a:avLst/>
          </a:prstGeom>
          <a:noFill/>
        </p:spPr>
        <p:txBody>
          <a:bodyPr wrap="none" rtlCol="0">
            <a:spAutoFit/>
          </a:bodyPr>
          <a:lstStyle/>
          <a:p>
            <a:r>
              <a:rPr lang="es-ES_tradnl" sz="4800" dirty="0">
                <a:latin typeface="Tahoma" panose="020B0604030504040204" pitchFamily="34" charset="0"/>
                <a:ea typeface="Tahoma" panose="020B0604030504040204" pitchFamily="34" charset="0"/>
                <a:cs typeface="Tahoma" panose="020B0604030504040204" pitchFamily="34" charset="0"/>
              </a:rPr>
              <a:t>( </a:t>
            </a:r>
            <a:r>
              <a:rPr lang="es-ES_tradnl" sz="4800" dirty="0" err="1">
                <a:latin typeface="Tahoma" panose="020B0604030504040204" pitchFamily="34" charset="0"/>
                <a:ea typeface="Tahoma" panose="020B0604030504040204" pitchFamily="34" charset="0"/>
                <a:cs typeface="Tahoma" panose="020B0604030504040204" pitchFamily="34" charset="0"/>
              </a:rPr>
              <a:t>Fin</a:t>
            </a:r>
            <a:r>
              <a:rPr lang="es-ES_tradnl" sz="4800" dirty="0" err="1">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s-ES_tradnl" sz="4800" dirty="0" err="1">
                <a:latin typeface="Tahoma" panose="020B0604030504040204" pitchFamily="34" charset="0"/>
                <a:ea typeface="Tahoma" panose="020B0604030504040204" pitchFamily="34" charset="0"/>
                <a:cs typeface="Tahoma" panose="020B0604030504040204" pitchFamily="34" charset="0"/>
              </a:rPr>
              <a:t>Paréntesis</a:t>
            </a:r>
            <a:r>
              <a:rPr lang="es-ES_tradnl" sz="4800" dirty="0">
                <a:latin typeface="Tahoma" panose="020B0604030504040204" pitchFamily="34" charset="0"/>
                <a:ea typeface="Tahoma" panose="020B0604030504040204" pitchFamily="34" charset="0"/>
                <a:cs typeface="Tahoma" panose="020B0604030504040204" pitchFamily="34" charset="0"/>
              </a:rPr>
              <a:t>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4258814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Datos Abiertos (Open Data)</a:t>
            </a:r>
          </a:p>
        </p:txBody>
      </p:sp>
      <p:sp>
        <p:nvSpPr>
          <p:cNvPr id="3" name="Oval 2"/>
          <p:cNvSpPr/>
          <p:nvPr/>
        </p:nvSpPr>
        <p:spPr>
          <a:xfrm>
            <a:off x="1043608" y="2276872"/>
            <a:ext cx="1368152" cy="1152128"/>
          </a:xfrm>
          <a:prstGeom prst="ellipse">
            <a:avLst/>
          </a:prstGeom>
          <a:solidFill>
            <a:schemeClr val="accent3">
              <a:lumMod val="75000"/>
              <a:alpha val="5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Datos abiertos</a:t>
            </a:r>
          </a:p>
        </p:txBody>
      </p:sp>
      <p:sp>
        <p:nvSpPr>
          <p:cNvPr id="4" name="Line Callout 3 3"/>
          <p:cNvSpPr/>
          <p:nvPr/>
        </p:nvSpPr>
        <p:spPr>
          <a:xfrm>
            <a:off x="1583668" y="4221088"/>
            <a:ext cx="1728192" cy="1080120"/>
          </a:xfrm>
          <a:prstGeom prst="borderCallout3">
            <a:avLst>
              <a:gd name="adj1" fmla="val 49741"/>
              <a:gd name="adj2" fmla="val -2394"/>
              <a:gd name="adj3" fmla="val 13963"/>
              <a:gd name="adj4" fmla="val -10930"/>
              <a:gd name="adj5" fmla="val -8845"/>
              <a:gd name="adj6" fmla="val -10863"/>
              <a:gd name="adj7" fmla="val -75501"/>
              <a:gd name="adj8" fmla="val -1269"/>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Formatos</a:t>
            </a:r>
          </a:p>
          <a:p>
            <a:pPr algn="ctr"/>
            <a:r>
              <a:rPr lang="es-ES_tradnl" sz="1400" dirty="0" err="1"/>
              <a:t>Linked</a:t>
            </a:r>
            <a:r>
              <a:rPr lang="es-ES_tradnl" sz="1400" dirty="0"/>
              <a:t> Data</a:t>
            </a:r>
          </a:p>
        </p:txBody>
      </p:sp>
    </p:spTree>
    <p:extLst>
      <p:ext uri="{BB962C8B-B14F-4D97-AF65-F5344CB8AC3E}">
        <p14:creationId xmlns:p14="http://schemas.microsoft.com/office/powerpoint/2010/main" val="338888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Datos Abiertos (Open Data)</a:t>
            </a:r>
          </a:p>
        </p:txBody>
      </p:sp>
      <p:sp>
        <p:nvSpPr>
          <p:cNvPr id="3" name="Text Box 1"/>
          <p:cNvSpPr txBox="1">
            <a:spLocks noChangeArrowheads="1"/>
          </p:cNvSpPr>
          <p:nvPr/>
        </p:nvSpPr>
        <p:spPr bwMode="auto">
          <a:xfrm>
            <a:off x="611560" y="1052736"/>
            <a:ext cx="7704856" cy="57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buClrTx/>
              <a:buFontTx/>
              <a:buNone/>
            </a:pPr>
            <a:r>
              <a:rPr lang="es-ES_tradnl" altLang="ca-ES" dirty="0">
                <a:solidFill>
                  <a:srgbClr val="000000"/>
                </a:solidFill>
                <a:latin typeface="Tahoma" panose="020B0604030504040204" pitchFamily="34" charset="0"/>
                <a:ea typeface="Tahoma" panose="020B0604030504040204" pitchFamily="34" charset="0"/>
                <a:cs typeface="Tahoma" panose="020B0604030504040204" pitchFamily="34" charset="0"/>
              </a:rPr>
              <a:t>Para desarrollar las políticas, los gobiernos deben abrir sus datos:</a:t>
            </a:r>
          </a:p>
          <a:p>
            <a:pPr eaLnBrk="1">
              <a:buClrTx/>
              <a:buFontTx/>
              <a:buNone/>
            </a:pPr>
            <a:r>
              <a:rPr lang="es-ES_tradnl" altLang="ca-ES" dirty="0">
                <a:solidFill>
                  <a:srgbClr val="000000"/>
                </a:solidFill>
                <a:latin typeface="Tahoma" panose="020B0604030504040204" pitchFamily="34" charset="0"/>
                <a:ea typeface="Tahoma" panose="020B0604030504040204" pitchFamily="34" charset="0"/>
                <a:cs typeface="Tahoma" panose="020B0604030504040204" pitchFamily="34" charset="0"/>
              </a:rPr>
              <a:t>- para ser transparentes con la ciudadanía (open </a:t>
            </a:r>
            <a:r>
              <a:rPr lang="es-ES_tradnl" altLang="ca-ES" dirty="0" err="1">
                <a:solidFill>
                  <a:srgbClr val="000000"/>
                </a:solidFill>
                <a:latin typeface="Tahoma" panose="020B0604030504040204" pitchFamily="34" charset="0"/>
                <a:ea typeface="Tahoma" panose="020B0604030504040204" pitchFamily="34" charset="0"/>
                <a:cs typeface="Tahoma" panose="020B0604030504040204" pitchFamily="34" charset="0"/>
              </a:rPr>
              <a:t>Government</a:t>
            </a:r>
            <a:r>
              <a:rPr lang="es-ES_tradnl" altLang="ca-ES" dirty="0">
                <a:solidFill>
                  <a:srgbClr val="000000"/>
                </a:solidFill>
                <a:latin typeface="Tahoma" panose="020B0604030504040204" pitchFamily="34" charset="0"/>
                <a:ea typeface="Tahoma" panose="020B0604030504040204" pitchFamily="34" charset="0"/>
                <a:cs typeface="Tahoma" panose="020B0604030504040204" pitchFamily="34" charset="0"/>
              </a:rPr>
              <a:t>).</a:t>
            </a:r>
          </a:p>
          <a:p>
            <a:pPr eaLnBrk="1">
              <a:buClrTx/>
              <a:buFontTx/>
              <a:buNone/>
            </a:pPr>
            <a:r>
              <a:rPr lang="es-ES_tradnl" altLang="ca-ES" dirty="0">
                <a:solidFill>
                  <a:srgbClr val="000000"/>
                </a:solidFill>
                <a:latin typeface="Tahoma" panose="020B0604030504040204" pitchFamily="34" charset="0"/>
                <a:ea typeface="Tahoma" panose="020B0604030504040204" pitchFamily="34" charset="0"/>
                <a:cs typeface="Tahoma" panose="020B0604030504040204" pitchFamily="34" charset="0"/>
              </a:rPr>
              <a:t>- Para que las empresas puedan añadir valor y generar riqueza.</a:t>
            </a:r>
          </a:p>
          <a:p>
            <a:pPr eaLnBrk="1">
              <a:buClrTx/>
              <a:buFontTx/>
              <a:buNone/>
            </a:pPr>
            <a:endParaRPr lang="es-ES_tradnl" altLang="ca-ES"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eaLnBrk="1">
              <a:buClrTx/>
              <a:buFontTx/>
              <a:buNone/>
            </a:pPr>
            <a:r>
              <a:rPr lang="es-ES_tradnl" altLang="ca-ES" dirty="0">
                <a:solidFill>
                  <a:srgbClr val="000000"/>
                </a:solidFill>
                <a:latin typeface="Tahoma" panose="020B0604030504040204" pitchFamily="34" charset="0"/>
                <a:ea typeface="Tahoma" panose="020B0604030504040204" pitchFamily="34" charset="0"/>
                <a:cs typeface="Tahoma" panose="020B0604030504040204" pitchFamily="34" charset="0"/>
              </a:rPr>
              <a:t>El objetivo es proporcionar toda la información pública a la ciudadanía,</a:t>
            </a:r>
          </a:p>
          <a:p>
            <a:pPr eaLnBrk="1">
              <a:buClrTx/>
              <a:buFontTx/>
              <a:buNone/>
            </a:pPr>
            <a:r>
              <a:rPr lang="es-ES_tradnl" altLang="ca-ES" dirty="0">
                <a:solidFill>
                  <a:srgbClr val="000000"/>
                </a:solidFill>
                <a:latin typeface="Tahoma" panose="020B0604030504040204" pitchFamily="34" charset="0"/>
                <a:ea typeface="Tahoma" panose="020B0604030504040204" pitchFamily="34" charset="0"/>
                <a:cs typeface="Tahoma" panose="020B0604030504040204" pitchFamily="34" charset="0"/>
              </a:rPr>
              <a:t>en un formato fácil de manipular, para que se puedan convertir en</a:t>
            </a:r>
          </a:p>
          <a:p>
            <a:pPr eaLnBrk="1">
              <a:buClrTx/>
              <a:buFontTx/>
              <a:buNone/>
            </a:pPr>
            <a:r>
              <a:rPr lang="es-ES_tradnl" altLang="ca-ES" dirty="0">
                <a:solidFill>
                  <a:srgbClr val="000000"/>
                </a:solidFill>
                <a:latin typeface="Tahoma" panose="020B0604030504040204" pitchFamily="34" charset="0"/>
                <a:ea typeface="Tahoma" panose="020B0604030504040204" pitchFamily="34" charset="0"/>
                <a:cs typeface="Tahoma" panose="020B0604030504040204" pitchFamily="34" charset="0"/>
              </a:rPr>
              <a:t>servicios públicos o privados con valor añadido. Datos meteorológicos,</a:t>
            </a:r>
          </a:p>
          <a:p>
            <a:pPr eaLnBrk="1">
              <a:buClrTx/>
              <a:buFontTx/>
              <a:buNone/>
            </a:pPr>
            <a:r>
              <a:rPr lang="es-ES_tradnl" altLang="ca-ES" dirty="0">
                <a:solidFill>
                  <a:srgbClr val="000000"/>
                </a:solidFill>
                <a:latin typeface="Tahoma" panose="020B0604030504040204" pitchFamily="34" charset="0"/>
                <a:ea typeface="Tahoma" panose="020B0604030504040204" pitchFamily="34" charset="0"/>
                <a:cs typeface="Tahoma" panose="020B0604030504040204" pitchFamily="34" charset="0"/>
              </a:rPr>
              <a:t>de equipamientos, estadísticas, de presupuestos, jurídicas y</a:t>
            </a:r>
          </a:p>
          <a:p>
            <a:pPr eaLnBrk="1">
              <a:buClrTx/>
              <a:buFontTx/>
              <a:buNone/>
            </a:pPr>
            <a:r>
              <a:rPr lang="es-ES_tradnl" altLang="ca-ES" dirty="0">
                <a:solidFill>
                  <a:srgbClr val="000000"/>
                </a:solidFill>
                <a:latin typeface="Tahoma" panose="020B0604030504040204" pitchFamily="34" charset="0"/>
                <a:ea typeface="Tahoma" panose="020B0604030504040204" pitchFamily="34" charset="0"/>
                <a:cs typeface="Tahoma" panose="020B0604030504040204" pitchFamily="34" charset="0"/>
              </a:rPr>
              <a:t>Judiciales...</a:t>
            </a:r>
          </a:p>
          <a:p>
            <a:pPr eaLnBrk="1">
              <a:buClrTx/>
              <a:buFontTx/>
              <a:buNone/>
            </a:pPr>
            <a:endParaRPr lang="es-ES_tradnl" altLang="ca-ES"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eaLnBrk="1">
              <a:buClrTx/>
              <a:buFontTx/>
              <a:buNone/>
            </a:pPr>
            <a:r>
              <a:rPr lang="es-ES_tradnl" altLang="ca-ES" dirty="0">
                <a:solidFill>
                  <a:srgbClr val="000000"/>
                </a:solidFill>
                <a:latin typeface="Tahoma" panose="020B0604030504040204" pitchFamily="34" charset="0"/>
                <a:ea typeface="Tahoma" panose="020B0604030504040204" pitchFamily="34" charset="0"/>
                <a:cs typeface="Tahoma" panose="020B0604030504040204" pitchFamily="34" charset="0"/>
              </a:rPr>
              <a:t>De hecho, hay muchos datos publicados en webs y boletines oficiales,</a:t>
            </a:r>
          </a:p>
          <a:p>
            <a:pPr eaLnBrk="1">
              <a:buClrTx/>
              <a:buFontTx/>
              <a:buNone/>
            </a:pPr>
            <a:r>
              <a:rPr lang="es-ES_tradnl" altLang="ca-ES" dirty="0">
                <a:solidFill>
                  <a:srgbClr val="000000"/>
                </a:solidFill>
                <a:latin typeface="Tahoma" panose="020B0604030504040204" pitchFamily="34" charset="0"/>
                <a:ea typeface="Tahoma" panose="020B0604030504040204" pitchFamily="34" charset="0"/>
                <a:cs typeface="Tahoma" panose="020B0604030504040204" pitchFamily="34" charset="0"/>
              </a:rPr>
              <a:t>pero su formato de publicación actual hace más difícil el tratamiento</a:t>
            </a:r>
          </a:p>
          <a:p>
            <a:pPr eaLnBrk="1">
              <a:buClrTx/>
              <a:buFontTx/>
              <a:buNone/>
            </a:pPr>
            <a:r>
              <a:rPr lang="es-ES_tradnl" altLang="ca-ES" dirty="0">
                <a:solidFill>
                  <a:srgbClr val="000000"/>
                </a:solidFill>
                <a:latin typeface="Tahoma" panose="020B0604030504040204" pitchFamily="34" charset="0"/>
                <a:ea typeface="Tahoma" panose="020B0604030504040204" pitchFamily="34" charset="0"/>
                <a:cs typeface="Tahoma" panose="020B0604030504040204" pitchFamily="34" charset="0"/>
              </a:rPr>
              <a:t>y reaprovechamiento fácil.</a:t>
            </a:r>
          </a:p>
          <a:p>
            <a:pPr eaLnBrk="1">
              <a:buClrTx/>
              <a:buFontTx/>
              <a:buNone/>
            </a:pPr>
            <a:endParaRPr lang="es-ES_tradnl" altLang="ca-ES"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eaLnBrk="1">
              <a:buClrTx/>
              <a:buFontTx/>
              <a:buNone/>
            </a:pPr>
            <a:r>
              <a:rPr lang="es-ES_tradnl" altLang="ca-ES" dirty="0">
                <a:solidFill>
                  <a:srgbClr val="000000"/>
                </a:solidFill>
                <a:latin typeface="Tahoma" panose="020B0604030504040204" pitchFamily="34" charset="0"/>
                <a:ea typeface="Tahoma" panose="020B0604030504040204" pitchFamily="34" charset="0"/>
                <a:cs typeface="Tahoma" panose="020B0604030504040204" pitchFamily="34" charset="0"/>
              </a:rPr>
              <a:t>El movimiento open data se está extendiendo por todo el mundo y la</a:t>
            </a:r>
          </a:p>
          <a:p>
            <a:pPr eaLnBrk="1">
              <a:buClrTx/>
              <a:buFontTx/>
              <a:buNone/>
            </a:pPr>
            <a:r>
              <a:rPr lang="es-ES_tradnl" altLang="ca-ES" dirty="0">
                <a:solidFill>
                  <a:srgbClr val="000000"/>
                </a:solidFill>
                <a:latin typeface="Tahoma" panose="020B0604030504040204" pitchFamily="34" charset="0"/>
                <a:ea typeface="Tahoma" panose="020B0604030504040204" pitchFamily="34" charset="0"/>
                <a:cs typeface="Tahoma" panose="020B0604030504040204" pitchFamily="34" charset="0"/>
              </a:rPr>
              <a:t>Administración se engloba dentro la cultura de cambio en la</a:t>
            </a:r>
          </a:p>
          <a:p>
            <a:pPr eaLnBrk="1">
              <a:buClrTx/>
              <a:buFontTx/>
              <a:buNone/>
            </a:pPr>
            <a:r>
              <a:rPr lang="es-ES_tradnl" altLang="ca-ES" dirty="0">
                <a:solidFill>
                  <a:srgbClr val="000000"/>
                </a:solidFill>
                <a:latin typeface="Tahoma" panose="020B0604030504040204" pitchFamily="34" charset="0"/>
                <a:ea typeface="Tahoma" panose="020B0604030504040204" pitchFamily="34" charset="0"/>
                <a:cs typeface="Tahoma" panose="020B0604030504040204" pitchFamily="34" charset="0"/>
              </a:rPr>
              <a:t>concepción, gestión y prestación del servicio público.</a:t>
            </a:r>
          </a:p>
          <a:p>
            <a:pPr eaLnBrk="1">
              <a:buClrTx/>
              <a:buFontTx/>
              <a:buNone/>
            </a:pPr>
            <a:endParaRPr lang="en-US" altLang="ca-ES" sz="2000" dirty="0">
              <a:solidFill>
                <a:srgbClr val="000000"/>
              </a:solidFill>
              <a:latin typeface="ArialMT" pitchFamily="32" charset="0"/>
            </a:endParaRPr>
          </a:p>
          <a:p>
            <a:pPr eaLnBrk="1">
              <a:buClrTx/>
              <a:buFontTx/>
              <a:buNone/>
            </a:pPr>
            <a:endParaRPr lang="en-US" altLang="ca-ES" sz="2000" dirty="0">
              <a:solidFill>
                <a:srgbClr val="000000"/>
              </a:solidFill>
              <a:latin typeface="ArialMT" pitchFamily="32" charset="0"/>
            </a:endParaRPr>
          </a:p>
          <a:p>
            <a:pPr eaLnBrk="1">
              <a:buClrTx/>
              <a:buFontTx/>
              <a:buNone/>
            </a:pPr>
            <a:r>
              <a:rPr lang="en-US" altLang="ca-ES" sz="800" dirty="0" err="1">
                <a:solidFill>
                  <a:srgbClr val="BD0F02"/>
                </a:solidFill>
                <a:latin typeface="Arial-BoldMT" pitchFamily="32" charset="0"/>
              </a:rPr>
              <a:t>Fuente:Datos</a:t>
            </a:r>
            <a:r>
              <a:rPr lang="en-US" altLang="ca-ES" sz="800" dirty="0">
                <a:solidFill>
                  <a:srgbClr val="BD0F02"/>
                </a:solidFill>
                <a:latin typeface="Arial-BoldMT" pitchFamily="32" charset="0"/>
              </a:rPr>
              <a:t> </a:t>
            </a:r>
            <a:r>
              <a:rPr lang="en-US" altLang="ca-ES" sz="800" dirty="0" err="1">
                <a:solidFill>
                  <a:srgbClr val="BD0F02"/>
                </a:solidFill>
                <a:latin typeface="Arial-BoldMT" pitchFamily="32" charset="0"/>
              </a:rPr>
              <a:t>abiertos</a:t>
            </a:r>
            <a:r>
              <a:rPr lang="en-US" altLang="ca-ES" sz="800" dirty="0">
                <a:solidFill>
                  <a:srgbClr val="BD0F02"/>
                </a:solidFill>
                <a:latin typeface="Arial-BoldMT" pitchFamily="32" charset="0"/>
              </a:rPr>
              <a:t> </a:t>
            </a:r>
            <a:r>
              <a:rPr lang="en-US" altLang="ca-ES" sz="800" dirty="0" err="1">
                <a:solidFill>
                  <a:srgbClr val="5F5F5F"/>
                </a:solidFill>
                <a:latin typeface="Arial-BoldMT" pitchFamily="32" charset="0"/>
              </a:rPr>
              <a:t>gencat</a:t>
            </a:r>
            <a:r>
              <a:rPr lang="en-US" altLang="ca-ES" sz="800" dirty="0">
                <a:solidFill>
                  <a:srgbClr val="000000"/>
                </a:solidFill>
                <a:latin typeface="Arial-BoldMT" pitchFamily="32" charset="0"/>
              </a:rPr>
              <a:t>. </a:t>
            </a:r>
            <a:r>
              <a:rPr lang="en-US" altLang="ca-ES" sz="800" dirty="0" err="1">
                <a:solidFill>
                  <a:srgbClr val="000000"/>
                </a:solidFill>
                <a:latin typeface="Arial-BoldMT" pitchFamily="32" charset="0"/>
              </a:rPr>
              <a:t>Dirección</a:t>
            </a:r>
            <a:r>
              <a:rPr lang="en-US" altLang="ca-ES" sz="800" dirty="0">
                <a:solidFill>
                  <a:srgbClr val="000000"/>
                </a:solidFill>
                <a:latin typeface="Arial-BoldMT" pitchFamily="32" charset="0"/>
              </a:rPr>
              <a:t> General de </a:t>
            </a:r>
            <a:r>
              <a:rPr lang="en-US" altLang="ca-ES" sz="800" dirty="0" err="1">
                <a:solidFill>
                  <a:srgbClr val="000000"/>
                </a:solidFill>
                <a:latin typeface="Arial-BoldMT" pitchFamily="32" charset="0"/>
              </a:rPr>
              <a:t>Atención</a:t>
            </a:r>
            <a:r>
              <a:rPr lang="en-US" altLang="ca-ES" sz="800" dirty="0">
                <a:solidFill>
                  <a:srgbClr val="000000"/>
                </a:solidFill>
                <a:latin typeface="Arial-BoldMT" pitchFamily="32" charset="0"/>
              </a:rPr>
              <a:t> </a:t>
            </a:r>
            <a:r>
              <a:rPr lang="en-US" altLang="ca-ES" sz="800" dirty="0" err="1">
                <a:solidFill>
                  <a:srgbClr val="000000"/>
                </a:solidFill>
                <a:latin typeface="Arial-BoldMT" pitchFamily="32" charset="0"/>
              </a:rPr>
              <a:t>Ciudadana</a:t>
            </a:r>
            <a:r>
              <a:rPr lang="en-US" altLang="ca-ES" sz="800" dirty="0">
                <a:solidFill>
                  <a:srgbClr val="000000"/>
                </a:solidFill>
                <a:latin typeface="Arial-BoldMT" pitchFamily="32" charset="0"/>
              </a:rPr>
              <a:t> y </a:t>
            </a:r>
            <a:r>
              <a:rPr lang="en-US" altLang="ca-ES" sz="800" dirty="0" err="1">
                <a:solidFill>
                  <a:srgbClr val="000000"/>
                </a:solidFill>
                <a:latin typeface="Arial-BoldMT" pitchFamily="32" charset="0"/>
              </a:rPr>
              <a:t>Difusión</a:t>
            </a:r>
            <a:r>
              <a:rPr lang="en-US" altLang="ca-ES" sz="800" dirty="0">
                <a:solidFill>
                  <a:srgbClr val="000000"/>
                </a:solidFill>
                <a:latin typeface="Arial-BoldMT" pitchFamily="32" charset="0"/>
              </a:rPr>
              <a:t>. </a:t>
            </a:r>
            <a:r>
              <a:rPr lang="en-US" altLang="ca-ES" sz="800" dirty="0" err="1">
                <a:solidFill>
                  <a:srgbClr val="000000"/>
                </a:solidFill>
                <a:latin typeface="ArialMT" pitchFamily="32" charset="0"/>
              </a:rPr>
              <a:t>Febrero</a:t>
            </a:r>
            <a:r>
              <a:rPr lang="en-US" altLang="ca-ES" sz="800" dirty="0">
                <a:solidFill>
                  <a:srgbClr val="000000"/>
                </a:solidFill>
                <a:latin typeface="ArialMT" pitchFamily="32" charset="0"/>
              </a:rPr>
              <a:t> de 2011</a:t>
            </a:r>
          </a:p>
        </p:txBody>
      </p:sp>
    </p:spTree>
    <p:extLst>
      <p:ext uri="{BB962C8B-B14F-4D97-AF65-F5344CB8AC3E}">
        <p14:creationId xmlns:p14="http://schemas.microsoft.com/office/powerpoint/2010/main" val="112506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440108" y="1124744"/>
            <a:ext cx="8709025" cy="562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defTabSz="457200" eaLnBrk="1" fontAlgn="base" hangingPunct="0">
              <a:lnSpc>
                <a:spcPct val="93000"/>
              </a:lnSpc>
              <a:spcBef>
                <a:spcPct val="0"/>
              </a:spcBef>
              <a:spcAft>
                <a:spcPct val="0"/>
              </a:spcAft>
              <a:buSzPct val="100000"/>
            </a:pPr>
            <a:r>
              <a:rPr lang="en-US" altLang="ca-ES" sz="2000" b="1" dirty="0">
                <a:solidFill>
                  <a:schemeClr val="tx1"/>
                </a:solidFill>
                <a:latin typeface="Tahoma" panose="020B0604030504040204" pitchFamily="34" charset="0"/>
                <a:ea typeface="Tahoma" panose="020B0604030504040204" pitchFamily="34" charset="0"/>
                <a:cs typeface="Tahoma" panose="020B0604030504040204" pitchFamily="34" charset="0"/>
              </a:rPr>
              <a:t>En Europa y en Cataluña,</a:t>
            </a:r>
          </a:p>
          <a:p>
            <a:pPr defTabSz="457200" eaLnBrk="1" fontAlgn="base" hangingPunct="0">
              <a:lnSpc>
                <a:spcPct val="93000"/>
              </a:lnSpc>
              <a:spcBef>
                <a:spcPct val="0"/>
              </a:spcBef>
              <a:spcAft>
                <a:spcPct val="0"/>
              </a:spcAft>
              <a:buSzPct val="100000"/>
            </a:pPr>
            <a:r>
              <a:rPr lang="en-US" altLang="ca-ES" sz="2000" b="1" dirty="0">
                <a:solidFill>
                  <a:schemeClr val="tx1"/>
                </a:solidFill>
                <a:latin typeface="Tahoma" panose="020B0604030504040204" pitchFamily="34" charset="0"/>
                <a:ea typeface="Tahoma" panose="020B0604030504040204" pitchFamily="34" charset="0"/>
                <a:cs typeface="Tahoma" panose="020B0604030504040204" pitchFamily="34" charset="0"/>
              </a:rPr>
              <a:t>open data = </a:t>
            </a:r>
            <a:r>
              <a:rPr lang="en-US" altLang="ca-ES" sz="2000" b="1" dirty="0" err="1">
                <a:solidFill>
                  <a:schemeClr val="tx1"/>
                </a:solidFill>
                <a:latin typeface="Tahoma" panose="020B0604030504040204" pitchFamily="34" charset="0"/>
                <a:ea typeface="Tahoma" panose="020B0604030504040204" pitchFamily="34" charset="0"/>
                <a:cs typeface="Tahoma" panose="020B0604030504040204" pitchFamily="34" charset="0"/>
              </a:rPr>
              <a:t>reutilización</a:t>
            </a:r>
            <a:r>
              <a:rPr lang="en-US" altLang="ca-ES" sz="2000" b="1" dirty="0">
                <a:solidFill>
                  <a:schemeClr val="tx1"/>
                </a:solidFill>
                <a:latin typeface="Tahoma" panose="020B0604030504040204" pitchFamily="34" charset="0"/>
                <a:ea typeface="Tahoma" panose="020B0604030504040204" pitchFamily="34" charset="0"/>
                <a:cs typeface="Tahoma" panose="020B0604030504040204" pitchFamily="34" charset="0"/>
              </a:rPr>
              <a:t> = RISP</a:t>
            </a:r>
          </a:p>
          <a:p>
            <a:pPr defTabSz="457200" eaLnBrk="1" fontAlgn="base" hangingPunct="0">
              <a:lnSpc>
                <a:spcPct val="93000"/>
              </a:lnSpc>
              <a:spcBef>
                <a:spcPct val="0"/>
              </a:spcBef>
              <a:spcAft>
                <a:spcPct val="0"/>
              </a:spcAft>
              <a:buSzPct val="100000"/>
            </a:pPr>
            <a:endParaRPr lang="en-US" altLang="ca-ES" sz="3300" dirty="0">
              <a:solidFill>
                <a:srgbClr val="CE1515"/>
              </a:solidFill>
              <a:latin typeface="Arial-BoldMT" pitchFamily="32" charset="0"/>
            </a:endParaRPr>
          </a:p>
          <a:p>
            <a:pPr defTabSz="457200" eaLnBrk="1" fontAlgn="base" hangingPunct="0">
              <a:lnSpc>
                <a:spcPct val="93000"/>
              </a:lnSpc>
              <a:spcBef>
                <a:spcPct val="0"/>
              </a:spcBef>
              <a:spcAft>
                <a:spcPct val="0"/>
              </a:spcAft>
              <a:buSzPct val="100000"/>
            </a:pPr>
            <a:r>
              <a:rPr lang="en-US" altLang="ca-ES" dirty="0" err="1">
                <a:solidFill>
                  <a:srgbClr val="000000"/>
                </a:solidFill>
                <a:latin typeface="Tahoma" panose="020B0604030504040204" pitchFamily="34" charset="0"/>
                <a:ea typeface="Tahoma" panose="020B0604030504040204" pitchFamily="34" charset="0"/>
                <a:cs typeface="Tahoma" panose="020B0604030504040204" pitchFamily="34" charset="0"/>
              </a:rPr>
              <a:t>Reutilización</a:t>
            </a:r>
            <a:r>
              <a:rPr lang="en-US" altLang="ca-ES" dirty="0">
                <a:solidFill>
                  <a:srgbClr val="000000"/>
                </a:solidFill>
                <a:latin typeface="Tahoma" panose="020B0604030504040204" pitchFamily="34" charset="0"/>
                <a:ea typeface="Tahoma" panose="020B0604030504040204" pitchFamily="34" charset="0"/>
                <a:cs typeface="Tahoma" panose="020B0604030504040204" pitchFamily="34" charset="0"/>
              </a:rPr>
              <a:t> de la </a:t>
            </a:r>
            <a:r>
              <a:rPr lang="en-US" altLang="ca-ES" dirty="0" err="1">
                <a:solidFill>
                  <a:srgbClr val="000000"/>
                </a:solidFill>
                <a:latin typeface="Tahoma" panose="020B0604030504040204" pitchFamily="34" charset="0"/>
                <a:ea typeface="Tahoma" panose="020B0604030504040204" pitchFamily="34" charset="0"/>
                <a:cs typeface="Tahoma" panose="020B0604030504040204" pitchFamily="34" charset="0"/>
              </a:rPr>
              <a:t>información</a:t>
            </a:r>
            <a:r>
              <a:rPr lang="en-US" altLang="ca-ES" dirty="0">
                <a:solidFill>
                  <a:srgbClr val="000000"/>
                </a:solidFill>
                <a:latin typeface="Tahoma" panose="020B0604030504040204" pitchFamily="34" charset="0"/>
                <a:ea typeface="Tahoma" panose="020B0604030504040204" pitchFamily="34" charset="0"/>
                <a:cs typeface="Tahoma" panose="020B0604030504040204" pitchFamily="34" charset="0"/>
              </a:rPr>
              <a:t> del sector </a:t>
            </a:r>
            <a:r>
              <a:rPr lang="en-US" altLang="ca-ES" dirty="0" err="1">
                <a:solidFill>
                  <a:srgbClr val="000000"/>
                </a:solidFill>
                <a:latin typeface="Tahoma" panose="020B0604030504040204" pitchFamily="34" charset="0"/>
                <a:ea typeface="Tahoma" panose="020B0604030504040204" pitchFamily="34" charset="0"/>
                <a:cs typeface="Tahoma" panose="020B0604030504040204" pitchFamily="34" charset="0"/>
              </a:rPr>
              <a:t>público</a:t>
            </a:r>
            <a:r>
              <a:rPr lang="en-US" altLang="ca-ES" dirty="0">
                <a:solidFill>
                  <a:srgbClr val="000000"/>
                </a:solidFill>
                <a:latin typeface="Tahoma" panose="020B0604030504040204" pitchFamily="34" charset="0"/>
                <a:ea typeface="Tahoma" panose="020B0604030504040204" pitchFamily="34" charset="0"/>
                <a:cs typeface="Tahoma" panose="020B0604030504040204" pitchFamily="34" charset="0"/>
              </a:rPr>
              <a:t> (RISP): </a:t>
            </a:r>
            <a:r>
              <a:rPr lang="en-US" altLang="ca-ES" dirty="0" err="1">
                <a:solidFill>
                  <a:srgbClr val="000000"/>
                </a:solidFill>
                <a:latin typeface="Tahoma" panose="020B0604030504040204" pitchFamily="34" charset="0"/>
                <a:ea typeface="Tahoma" panose="020B0604030504040204" pitchFamily="34" charset="0"/>
                <a:cs typeface="Tahoma" panose="020B0604030504040204" pitchFamily="34" charset="0"/>
              </a:rPr>
              <a:t>uso</a:t>
            </a:r>
            <a:endParaRPr lang="en-US" altLang="ca-ES"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r>
              <a:rPr lang="en-US" altLang="ca-ES" dirty="0" err="1">
                <a:solidFill>
                  <a:srgbClr val="000000"/>
                </a:solidFill>
                <a:latin typeface="Tahoma" panose="020B0604030504040204" pitchFamily="34" charset="0"/>
                <a:ea typeface="Tahoma" panose="020B0604030504040204" pitchFamily="34" charset="0"/>
                <a:cs typeface="Tahoma" panose="020B0604030504040204" pitchFamily="34" charset="0"/>
              </a:rPr>
              <a:t>que</a:t>
            </a:r>
            <a:r>
              <a:rPr lang="en-US" altLang="ca-ES"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altLang="ca-ES" dirty="0" err="1">
                <a:solidFill>
                  <a:srgbClr val="000000"/>
                </a:solidFill>
                <a:latin typeface="Tahoma" panose="020B0604030504040204" pitchFamily="34" charset="0"/>
                <a:ea typeface="Tahoma" panose="020B0604030504040204" pitchFamily="34" charset="0"/>
                <a:cs typeface="Tahoma" panose="020B0604030504040204" pitchFamily="34" charset="0"/>
              </a:rPr>
              <a:t>pueden</a:t>
            </a:r>
            <a:r>
              <a:rPr lang="en-US" altLang="ca-ES"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altLang="ca-ES" dirty="0" err="1">
                <a:solidFill>
                  <a:srgbClr val="000000"/>
                </a:solidFill>
                <a:latin typeface="Tahoma" panose="020B0604030504040204" pitchFamily="34" charset="0"/>
                <a:ea typeface="Tahoma" panose="020B0604030504040204" pitchFamily="34" charset="0"/>
                <a:cs typeface="Tahoma" panose="020B0604030504040204" pitchFamily="34" charset="0"/>
              </a:rPr>
              <a:t>hacer</a:t>
            </a:r>
            <a:r>
              <a:rPr lang="en-US" altLang="ca-ES"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altLang="ca-ES" dirty="0" err="1">
                <a:solidFill>
                  <a:srgbClr val="000000"/>
                </a:solidFill>
                <a:latin typeface="Tahoma" panose="020B0604030504040204" pitchFamily="34" charset="0"/>
                <a:ea typeface="Tahoma" panose="020B0604030504040204" pitchFamily="34" charset="0"/>
                <a:cs typeface="Tahoma" panose="020B0604030504040204" pitchFamily="34" charset="0"/>
              </a:rPr>
              <a:t>las</a:t>
            </a:r>
            <a:r>
              <a:rPr lang="en-US" altLang="ca-ES" dirty="0">
                <a:solidFill>
                  <a:srgbClr val="000000"/>
                </a:solidFill>
                <a:latin typeface="Tahoma" panose="020B0604030504040204" pitchFamily="34" charset="0"/>
                <a:ea typeface="Tahoma" panose="020B0604030504040204" pitchFamily="34" charset="0"/>
                <a:cs typeface="Tahoma" panose="020B0604030504040204" pitchFamily="34" charset="0"/>
              </a:rPr>
              <a:t> personas, </a:t>
            </a:r>
            <a:r>
              <a:rPr lang="en-US" altLang="ca-ES" dirty="0" err="1">
                <a:solidFill>
                  <a:srgbClr val="000000"/>
                </a:solidFill>
                <a:latin typeface="Tahoma" panose="020B0604030504040204" pitchFamily="34" charset="0"/>
                <a:ea typeface="Tahoma" panose="020B0604030504040204" pitchFamily="34" charset="0"/>
                <a:cs typeface="Tahoma" panose="020B0604030504040204" pitchFamily="34" charset="0"/>
              </a:rPr>
              <a:t>organizaciones</a:t>
            </a:r>
            <a:r>
              <a:rPr lang="en-US" altLang="ca-ES" dirty="0">
                <a:solidFill>
                  <a:srgbClr val="000000"/>
                </a:solidFill>
                <a:latin typeface="Tahoma" panose="020B0604030504040204" pitchFamily="34" charset="0"/>
                <a:ea typeface="Tahoma" panose="020B0604030504040204" pitchFamily="34" charset="0"/>
                <a:cs typeface="Tahoma" panose="020B0604030504040204" pitchFamily="34" charset="0"/>
              </a:rPr>
              <a:t> y </a:t>
            </a:r>
            <a:r>
              <a:rPr lang="en-US" altLang="ca-ES" dirty="0" err="1">
                <a:solidFill>
                  <a:srgbClr val="000000"/>
                </a:solidFill>
                <a:latin typeface="Tahoma" panose="020B0604030504040204" pitchFamily="34" charset="0"/>
                <a:ea typeface="Tahoma" panose="020B0604030504040204" pitchFamily="34" charset="0"/>
                <a:cs typeface="Tahoma" panose="020B0604030504040204" pitchFamily="34" charset="0"/>
              </a:rPr>
              <a:t>empresas</a:t>
            </a:r>
            <a:endParaRPr lang="en-US" altLang="ca-ES"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endParaRPr lang="en-US" altLang="ca-ES"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endParaRPr lang="en-US" altLang="ca-ES"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r>
              <a:rPr lang="en-US" altLang="ca-ES" dirty="0">
                <a:solidFill>
                  <a:srgbClr val="000000"/>
                </a:solidFill>
                <a:latin typeface="Tahoma" panose="020B0604030504040204" pitchFamily="34" charset="0"/>
                <a:ea typeface="Tahoma" panose="020B0604030504040204" pitchFamily="34" charset="0"/>
                <a:cs typeface="Tahoma" panose="020B0604030504040204" pitchFamily="34" charset="0"/>
              </a:rPr>
              <a:t>Base legal:</a:t>
            </a:r>
          </a:p>
          <a:p>
            <a:pPr defTabSz="457200" eaLnBrk="1" fontAlgn="base" hangingPunct="0">
              <a:lnSpc>
                <a:spcPct val="93000"/>
              </a:lnSpc>
              <a:spcBef>
                <a:spcPct val="0"/>
              </a:spcBef>
              <a:spcAft>
                <a:spcPct val="0"/>
              </a:spcAft>
              <a:buSzPct val="100000"/>
            </a:pPr>
            <a:r>
              <a:rPr lang="en-US" altLang="ca-ES" dirty="0">
                <a:solidFill>
                  <a:srgbClr val="000000"/>
                </a:solidFill>
                <a:latin typeface="Tahoma" panose="020B0604030504040204" pitchFamily="34" charset="0"/>
                <a:ea typeface="Tahoma" panose="020B0604030504040204" pitchFamily="34" charset="0"/>
                <a:cs typeface="Tahoma" panose="020B0604030504040204" pitchFamily="34" charset="0"/>
              </a:rPr>
              <a:t>- Ley 37/2007, de RISP (+ </a:t>
            </a:r>
            <a:r>
              <a:rPr lang="en-US" altLang="ca-ES" dirty="0" err="1">
                <a:solidFill>
                  <a:srgbClr val="000000"/>
                </a:solidFill>
                <a:latin typeface="Tahoma" panose="020B0604030504040204" pitchFamily="34" charset="0"/>
                <a:ea typeface="Tahoma" panose="020B0604030504040204" pitchFamily="34" charset="0"/>
                <a:cs typeface="Tahoma" panose="020B0604030504040204" pitchFamily="34" charset="0"/>
              </a:rPr>
              <a:t>Directiva</a:t>
            </a:r>
            <a:r>
              <a:rPr lang="en-US" altLang="ca-ES" dirty="0">
                <a:solidFill>
                  <a:srgbClr val="000000"/>
                </a:solidFill>
                <a:latin typeface="Tahoma" panose="020B0604030504040204" pitchFamily="34" charset="0"/>
                <a:ea typeface="Tahoma" panose="020B0604030504040204" pitchFamily="34" charset="0"/>
                <a:cs typeface="Tahoma" panose="020B0604030504040204" pitchFamily="34" charset="0"/>
              </a:rPr>
              <a:t> 2003/98/CE)</a:t>
            </a:r>
          </a:p>
          <a:p>
            <a:pPr defTabSz="457200" eaLnBrk="1" fontAlgn="base" hangingPunct="0">
              <a:lnSpc>
                <a:spcPct val="93000"/>
              </a:lnSpc>
              <a:spcBef>
                <a:spcPct val="0"/>
              </a:spcBef>
              <a:spcAft>
                <a:spcPct val="0"/>
              </a:spcAft>
              <a:buSzPct val="100000"/>
            </a:pPr>
            <a:endParaRPr lang="en-US" altLang="ca-ES"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r>
              <a:rPr lang="en-US" altLang="ca-ES" dirty="0">
                <a:solidFill>
                  <a:srgbClr val="000000"/>
                </a:solidFill>
                <a:latin typeface="Tahoma" panose="020B0604030504040204" pitchFamily="34" charset="0"/>
                <a:ea typeface="Tahoma" panose="020B0604030504040204" pitchFamily="34" charset="0"/>
                <a:cs typeface="Tahoma" panose="020B0604030504040204" pitchFamily="34" charset="0"/>
              </a:rPr>
              <a:t>- Ley 20/2010 del </a:t>
            </a:r>
            <a:r>
              <a:rPr lang="en-US" altLang="ca-ES" dirty="0" err="1">
                <a:solidFill>
                  <a:srgbClr val="000000"/>
                </a:solidFill>
                <a:latin typeface="Tahoma" panose="020B0604030504040204" pitchFamily="34" charset="0"/>
                <a:ea typeface="Tahoma" panose="020B0604030504040204" pitchFamily="34" charset="0"/>
                <a:cs typeface="Tahoma" panose="020B0604030504040204" pitchFamily="34" charset="0"/>
              </a:rPr>
              <a:t>uso</a:t>
            </a:r>
            <a:r>
              <a:rPr lang="en-US" altLang="ca-ES" dirty="0">
                <a:solidFill>
                  <a:srgbClr val="000000"/>
                </a:solidFill>
                <a:latin typeface="Tahoma" panose="020B0604030504040204" pitchFamily="34" charset="0"/>
                <a:ea typeface="Tahoma" panose="020B0604030504040204" pitchFamily="34" charset="0"/>
                <a:cs typeface="Tahoma" panose="020B0604030504040204" pitchFamily="34" charset="0"/>
              </a:rPr>
              <a:t> de los </a:t>
            </a:r>
            <a:r>
              <a:rPr lang="en-US" altLang="ca-ES" dirty="0" err="1">
                <a:solidFill>
                  <a:srgbClr val="000000"/>
                </a:solidFill>
                <a:latin typeface="Tahoma" panose="020B0604030504040204" pitchFamily="34" charset="0"/>
                <a:ea typeface="Tahoma" panose="020B0604030504040204" pitchFamily="34" charset="0"/>
                <a:cs typeface="Tahoma" panose="020B0604030504040204" pitchFamily="34" charset="0"/>
              </a:rPr>
              <a:t>medios</a:t>
            </a:r>
            <a:r>
              <a:rPr lang="en-US" altLang="ca-ES"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altLang="ca-ES" dirty="0" err="1">
                <a:solidFill>
                  <a:srgbClr val="000000"/>
                </a:solidFill>
                <a:latin typeface="Tahoma" panose="020B0604030504040204" pitchFamily="34" charset="0"/>
                <a:ea typeface="Tahoma" panose="020B0604030504040204" pitchFamily="34" charset="0"/>
                <a:cs typeface="Tahoma" panose="020B0604030504040204" pitchFamily="34" charset="0"/>
              </a:rPr>
              <a:t>electrónicos</a:t>
            </a:r>
            <a:r>
              <a:rPr lang="en-US" altLang="ca-ES" dirty="0">
                <a:solidFill>
                  <a:srgbClr val="000000"/>
                </a:solidFill>
                <a:latin typeface="Tahoma" panose="020B0604030504040204" pitchFamily="34" charset="0"/>
                <a:ea typeface="Tahoma" panose="020B0604030504040204" pitchFamily="34" charset="0"/>
                <a:cs typeface="Tahoma" panose="020B0604030504040204" pitchFamily="34" charset="0"/>
              </a:rPr>
              <a:t> en el sector</a:t>
            </a:r>
          </a:p>
          <a:p>
            <a:pPr defTabSz="457200" eaLnBrk="1" fontAlgn="base" hangingPunct="0">
              <a:lnSpc>
                <a:spcPct val="93000"/>
              </a:lnSpc>
              <a:spcBef>
                <a:spcPct val="0"/>
              </a:spcBef>
              <a:spcAft>
                <a:spcPct val="0"/>
              </a:spcAft>
              <a:buSzPct val="100000"/>
            </a:pPr>
            <a:r>
              <a:rPr lang="en-US" altLang="ca-ES" dirty="0" err="1">
                <a:solidFill>
                  <a:srgbClr val="000000"/>
                </a:solidFill>
                <a:latin typeface="Tahoma" panose="020B0604030504040204" pitchFamily="34" charset="0"/>
                <a:ea typeface="Tahoma" panose="020B0604030504040204" pitchFamily="34" charset="0"/>
                <a:cs typeface="Tahoma" panose="020B0604030504040204" pitchFamily="34" charset="0"/>
              </a:rPr>
              <a:t>público</a:t>
            </a:r>
            <a:r>
              <a:rPr lang="en-US" altLang="ca-ES" dirty="0">
                <a:solidFill>
                  <a:srgbClr val="000000"/>
                </a:solidFill>
                <a:latin typeface="Tahoma" panose="020B0604030504040204" pitchFamily="34" charset="0"/>
                <a:ea typeface="Tahoma" panose="020B0604030504040204" pitchFamily="34" charset="0"/>
                <a:cs typeface="Tahoma" panose="020B0604030504040204" pitchFamily="34" charset="0"/>
              </a:rPr>
              <a:t> de Cataluña</a:t>
            </a:r>
          </a:p>
          <a:p>
            <a:pPr defTabSz="457200" eaLnBrk="1" fontAlgn="base" hangingPunct="0">
              <a:lnSpc>
                <a:spcPct val="93000"/>
              </a:lnSpc>
              <a:spcBef>
                <a:spcPct val="0"/>
              </a:spcBef>
              <a:spcAft>
                <a:spcPct val="0"/>
              </a:spcAft>
              <a:buSzPct val="100000"/>
            </a:pPr>
            <a:endParaRPr lang="en-US" altLang="ca-ES" sz="2200" dirty="0">
              <a:solidFill>
                <a:srgbClr val="000000"/>
              </a:solidFill>
              <a:latin typeface="ArialMT" pitchFamily="32" charset="0"/>
            </a:endParaRPr>
          </a:p>
          <a:p>
            <a:pPr defTabSz="457200" eaLnBrk="1" fontAlgn="base" hangingPunct="0">
              <a:lnSpc>
                <a:spcPct val="93000"/>
              </a:lnSpc>
              <a:spcBef>
                <a:spcPct val="0"/>
              </a:spcBef>
              <a:spcAft>
                <a:spcPct val="0"/>
              </a:spcAft>
              <a:buSzPct val="100000"/>
            </a:pPr>
            <a:endParaRPr lang="en-US" altLang="ca-ES" sz="2200" dirty="0">
              <a:solidFill>
                <a:srgbClr val="000000"/>
              </a:solidFill>
              <a:latin typeface="ArialMT" pitchFamily="32" charset="0"/>
            </a:endParaRPr>
          </a:p>
          <a:p>
            <a:pPr defTabSz="457200" eaLnBrk="1" fontAlgn="base" hangingPunct="0">
              <a:lnSpc>
                <a:spcPct val="93000"/>
              </a:lnSpc>
              <a:spcBef>
                <a:spcPct val="0"/>
              </a:spcBef>
              <a:spcAft>
                <a:spcPct val="0"/>
              </a:spcAft>
              <a:buSzPct val="100000"/>
            </a:pPr>
            <a:endParaRPr lang="en-US" altLang="ca-ES" sz="2200" dirty="0">
              <a:solidFill>
                <a:srgbClr val="000000"/>
              </a:solidFill>
              <a:latin typeface="ArialMT" pitchFamily="32" charset="0"/>
            </a:endParaRPr>
          </a:p>
          <a:p>
            <a:pPr defTabSz="457200" eaLnBrk="1" fontAlgn="base" hangingPunct="0">
              <a:lnSpc>
                <a:spcPct val="93000"/>
              </a:lnSpc>
              <a:spcBef>
                <a:spcPct val="0"/>
              </a:spcBef>
              <a:spcAft>
                <a:spcPct val="0"/>
              </a:spcAft>
              <a:buSzPct val="100000"/>
            </a:pPr>
            <a:r>
              <a:rPr lang="en-US" altLang="ca-ES" sz="800" dirty="0" err="1">
                <a:solidFill>
                  <a:srgbClr val="BD0F02"/>
                </a:solidFill>
                <a:latin typeface="Arial-BoldMT" pitchFamily="32" charset="0"/>
              </a:rPr>
              <a:t>Fuente:Datos</a:t>
            </a:r>
            <a:r>
              <a:rPr lang="en-US" altLang="ca-ES" sz="800" dirty="0">
                <a:solidFill>
                  <a:srgbClr val="BD0F02"/>
                </a:solidFill>
                <a:latin typeface="Arial-BoldMT" pitchFamily="32" charset="0"/>
              </a:rPr>
              <a:t> </a:t>
            </a:r>
            <a:r>
              <a:rPr lang="en-US" altLang="ca-ES" sz="800" dirty="0" err="1">
                <a:solidFill>
                  <a:srgbClr val="BD0F02"/>
                </a:solidFill>
                <a:latin typeface="Arial-BoldMT" pitchFamily="32" charset="0"/>
              </a:rPr>
              <a:t>abiertos</a:t>
            </a:r>
            <a:r>
              <a:rPr lang="en-US" altLang="ca-ES" sz="800" dirty="0">
                <a:solidFill>
                  <a:srgbClr val="BD0F02"/>
                </a:solidFill>
                <a:latin typeface="Arial-BoldMT" pitchFamily="32" charset="0"/>
              </a:rPr>
              <a:t> </a:t>
            </a:r>
            <a:r>
              <a:rPr lang="en-US" altLang="ca-ES" sz="800" dirty="0" err="1">
                <a:solidFill>
                  <a:srgbClr val="5F5F5F"/>
                </a:solidFill>
                <a:latin typeface="Arial-BoldMT" pitchFamily="32" charset="0"/>
              </a:rPr>
              <a:t>gencat</a:t>
            </a:r>
            <a:r>
              <a:rPr lang="en-US" altLang="ca-ES" sz="800" dirty="0">
                <a:solidFill>
                  <a:srgbClr val="000000"/>
                </a:solidFill>
                <a:latin typeface="Arial-BoldMT" pitchFamily="32" charset="0"/>
              </a:rPr>
              <a:t>. </a:t>
            </a:r>
            <a:r>
              <a:rPr lang="en-US" altLang="ca-ES" sz="800" dirty="0" err="1">
                <a:solidFill>
                  <a:srgbClr val="000000"/>
                </a:solidFill>
                <a:latin typeface="Arial-BoldMT" pitchFamily="32" charset="0"/>
              </a:rPr>
              <a:t>Dirección</a:t>
            </a:r>
            <a:r>
              <a:rPr lang="en-US" altLang="ca-ES" sz="800" dirty="0">
                <a:solidFill>
                  <a:srgbClr val="000000"/>
                </a:solidFill>
                <a:latin typeface="Arial-BoldMT" pitchFamily="32" charset="0"/>
              </a:rPr>
              <a:t> General de </a:t>
            </a:r>
            <a:r>
              <a:rPr lang="en-US" altLang="ca-ES" sz="800" dirty="0" err="1">
                <a:solidFill>
                  <a:srgbClr val="000000"/>
                </a:solidFill>
                <a:latin typeface="Arial-BoldMT" pitchFamily="32" charset="0"/>
              </a:rPr>
              <a:t>Atención</a:t>
            </a:r>
            <a:r>
              <a:rPr lang="en-US" altLang="ca-ES" sz="800" dirty="0">
                <a:solidFill>
                  <a:srgbClr val="000000"/>
                </a:solidFill>
                <a:latin typeface="Arial-BoldMT" pitchFamily="32" charset="0"/>
              </a:rPr>
              <a:t> </a:t>
            </a:r>
            <a:r>
              <a:rPr lang="en-US" altLang="ca-ES" sz="800" dirty="0" err="1">
                <a:solidFill>
                  <a:srgbClr val="000000"/>
                </a:solidFill>
                <a:latin typeface="Arial-BoldMT" pitchFamily="32" charset="0"/>
              </a:rPr>
              <a:t>Ciudadana</a:t>
            </a:r>
            <a:r>
              <a:rPr lang="en-US" altLang="ca-ES" sz="800" dirty="0">
                <a:solidFill>
                  <a:srgbClr val="000000"/>
                </a:solidFill>
                <a:latin typeface="Arial-BoldMT" pitchFamily="32" charset="0"/>
              </a:rPr>
              <a:t> y </a:t>
            </a:r>
            <a:r>
              <a:rPr lang="en-US" altLang="ca-ES" sz="800" dirty="0" err="1">
                <a:solidFill>
                  <a:srgbClr val="000000"/>
                </a:solidFill>
                <a:latin typeface="Arial-BoldMT" pitchFamily="32" charset="0"/>
              </a:rPr>
              <a:t>Difusión</a:t>
            </a:r>
            <a:r>
              <a:rPr lang="en-US" altLang="ca-ES" sz="800" dirty="0">
                <a:solidFill>
                  <a:srgbClr val="000000"/>
                </a:solidFill>
                <a:latin typeface="Arial-BoldMT" pitchFamily="32" charset="0"/>
              </a:rPr>
              <a:t>. </a:t>
            </a:r>
            <a:r>
              <a:rPr lang="en-US" altLang="ca-ES" sz="800" dirty="0" err="1">
                <a:solidFill>
                  <a:srgbClr val="000000"/>
                </a:solidFill>
                <a:latin typeface="ArialMT" pitchFamily="32" charset="0"/>
              </a:rPr>
              <a:t>Febrero</a:t>
            </a:r>
            <a:r>
              <a:rPr lang="en-US" altLang="ca-ES" sz="800" dirty="0">
                <a:solidFill>
                  <a:srgbClr val="000000"/>
                </a:solidFill>
                <a:latin typeface="ArialMT" pitchFamily="32" charset="0"/>
              </a:rPr>
              <a:t> de 2011</a:t>
            </a:r>
          </a:p>
        </p:txBody>
      </p:sp>
      <p:sp>
        <p:nvSpPr>
          <p:cNvPr id="3" name="TextBox 2"/>
          <p:cNvSpPr txBox="1"/>
          <p:nvPr/>
        </p:nvSpPr>
        <p:spPr>
          <a:xfrm>
            <a:off x="263829" y="374791"/>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Datos Abiertos (Open Data)</a:t>
            </a:r>
          </a:p>
        </p:txBody>
      </p:sp>
    </p:spTree>
    <p:extLst>
      <p:ext uri="{BB962C8B-B14F-4D97-AF65-F5344CB8AC3E}">
        <p14:creationId xmlns:p14="http://schemas.microsoft.com/office/powerpoint/2010/main" val="3453589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p:cNvSpPr txBox="1">
            <a:spLocks noChangeArrowheads="1"/>
          </p:cNvSpPr>
          <p:nvPr/>
        </p:nvSpPr>
        <p:spPr bwMode="auto">
          <a:xfrm>
            <a:off x="228600" y="404665"/>
            <a:ext cx="1967136" cy="72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spcAft>
                <a:spcPts val="142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charset="0"/>
                <a:ea typeface="Lucida Sans Unicode" charset="0"/>
                <a:cs typeface="Lucida Sans Unicode" charset="0"/>
              </a:defRPr>
            </a:lvl1pPr>
            <a:lvl2pPr eaLnBrk="0">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charset="0"/>
                <a:ea typeface="Lucida Sans Unicode" charset="0"/>
                <a:cs typeface="Lucida Sans Unicode" charset="0"/>
              </a:defRPr>
            </a:lvl2pPr>
            <a:lvl3pPr eaLnBrk="0">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Lucida Sans Unicode" charset="0"/>
                <a:cs typeface="Lucida Sans Unicode" charset="0"/>
              </a:defRPr>
            </a:lvl3pPr>
            <a:lvl4pPr eaLnBrk="0">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4pPr>
            <a:lvl5pPr eaLnBrk="0">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9pPr>
          </a:lstStyle>
          <a:p>
            <a:pPr eaLnBrk="1">
              <a:spcAft>
                <a:spcPct val="0"/>
              </a:spcAft>
              <a:buClrTx/>
              <a:buFontTx/>
              <a:buNone/>
            </a:pPr>
            <a:r>
              <a:rPr lang="es-ES" altLang="ca-ES" sz="2000" b="1" u="sng" dirty="0">
                <a:latin typeface="Tahoma" panose="020B0604030504040204" pitchFamily="34" charset="0"/>
                <a:ea typeface="Tahoma" panose="020B0604030504040204" pitchFamily="34" charset="0"/>
                <a:cs typeface="Tahoma" panose="020B0604030504040204" pitchFamily="34" charset="0"/>
              </a:rPr>
              <a:t>RECURSOS</a:t>
            </a:r>
          </a:p>
          <a:p>
            <a:pPr eaLnBrk="1">
              <a:spcAft>
                <a:spcPct val="0"/>
              </a:spcAft>
              <a:buClrTx/>
              <a:buFontTx/>
              <a:buNone/>
            </a:pPr>
            <a:endParaRPr lang="es-ES" altLang="ca-ES" sz="2000" b="1" dirty="0">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p>
          <a:p>
            <a:pPr eaLnBrk="1">
              <a:spcAft>
                <a:spcPct val="0"/>
              </a:spcAft>
              <a:buClrTx/>
              <a:buFontTx/>
              <a:buNone/>
            </a:pPr>
            <a:endParaRPr lang="es-ES" altLang="ca-ES" sz="2000" b="1"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224" y="79188"/>
            <a:ext cx="2016224" cy="1371032"/>
          </a:xfrm>
          <a:prstGeom prst="rect">
            <a:avLst/>
          </a:prstGeom>
        </p:spPr>
      </p:pic>
      <p:sp>
        <p:nvSpPr>
          <p:cNvPr id="8" name="Rounded Rectangle 7"/>
          <p:cNvSpPr/>
          <p:nvPr/>
        </p:nvSpPr>
        <p:spPr>
          <a:xfrm>
            <a:off x="467544" y="942241"/>
            <a:ext cx="3168352" cy="273630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spcAft>
                <a:spcPct val="0"/>
              </a:spcAft>
            </a:pPr>
            <a:r>
              <a:rPr lang="es-ES" altLang="ca-ES" b="1" u="sng" dirty="0">
                <a:latin typeface="Tahoma" panose="020B0604030504040204" pitchFamily="34" charset="0"/>
                <a:ea typeface="Tahoma" panose="020B0604030504040204" pitchFamily="34" charset="0"/>
                <a:cs typeface="Tahoma" panose="020B0604030504040204" pitchFamily="34" charset="0"/>
              </a:rPr>
              <a:t>Herramientas </a:t>
            </a:r>
          </a:p>
          <a:p>
            <a:pPr>
              <a:spcAft>
                <a:spcPct val="0"/>
              </a:spcAft>
            </a:pPr>
            <a:endParaRPr lang="es-ES" altLang="ca-ES" b="1" dirty="0">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dirty="0" err="1">
                <a:latin typeface="Tahoma" panose="020B0604030504040204" pitchFamily="34" charset="0"/>
                <a:ea typeface="Tahoma" panose="020B0604030504040204" pitchFamily="34" charset="0"/>
                <a:cs typeface="Tahoma" panose="020B0604030504040204" pitchFamily="34" charset="0"/>
              </a:rPr>
              <a:t>Carto</a:t>
            </a:r>
            <a:endParaRPr lang="es-ES" altLang="ca-ES" dirty="0">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dirty="0" err="1">
                <a:latin typeface="Tahoma" panose="020B0604030504040204" pitchFamily="34" charset="0"/>
                <a:ea typeface="Tahoma" panose="020B0604030504040204" pitchFamily="34" charset="0"/>
                <a:cs typeface="Tahoma" panose="020B0604030504040204" pitchFamily="34" charset="0"/>
              </a:rPr>
              <a:t>MapBox</a:t>
            </a:r>
            <a:endParaRPr lang="es-ES" altLang="ca-ES" dirty="0">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dirty="0">
                <a:latin typeface="Tahoma" panose="020B0604030504040204" pitchFamily="34" charset="0"/>
                <a:ea typeface="Tahoma" panose="020B0604030504040204" pitchFamily="34" charset="0"/>
                <a:cs typeface="Tahoma" panose="020B0604030504040204" pitchFamily="34" charset="0"/>
              </a:rPr>
              <a:t>GitHub</a:t>
            </a:r>
          </a:p>
          <a:p>
            <a:pPr>
              <a:spcAft>
                <a:spcPct val="0"/>
              </a:spcAft>
              <a:buSzPct val="45000"/>
              <a:buFont typeface="Wingdings" charset="2"/>
              <a:buChar char=""/>
            </a:pPr>
            <a:r>
              <a:rPr lang="es-ES" altLang="ca-ES" dirty="0" err="1">
                <a:latin typeface="Tahoma" panose="020B0604030504040204" pitchFamily="34" charset="0"/>
                <a:ea typeface="Tahoma" panose="020B0604030504040204" pitchFamily="34" charset="0"/>
                <a:cs typeface="Tahoma" panose="020B0604030504040204" pitchFamily="34" charset="0"/>
              </a:rPr>
              <a:t>Leaflet</a:t>
            </a:r>
            <a:endParaRPr lang="es-ES" altLang="ca-ES" dirty="0">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dirty="0" err="1">
                <a:latin typeface="Tahoma" panose="020B0604030504040204" pitchFamily="34" charset="0"/>
                <a:ea typeface="Tahoma" panose="020B0604030504040204" pitchFamily="34" charset="0"/>
                <a:cs typeface="Tahoma" panose="020B0604030504040204" pitchFamily="34" charset="0"/>
              </a:rPr>
              <a:t>Cesium</a:t>
            </a:r>
            <a:endParaRPr lang="es-ES" altLang="ca-ES" dirty="0">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dirty="0">
                <a:latin typeface="Tahoma" panose="020B0604030504040204" pitchFamily="34" charset="0"/>
                <a:ea typeface="Tahoma" panose="020B0604030504040204" pitchFamily="34" charset="0"/>
                <a:cs typeface="Tahoma" panose="020B0604030504040204" pitchFamily="34" charset="0"/>
              </a:rPr>
              <a:t>QGIS</a:t>
            </a:r>
          </a:p>
        </p:txBody>
      </p:sp>
      <p:sp>
        <p:nvSpPr>
          <p:cNvPr id="9" name="Rounded Rectangle 8"/>
          <p:cNvSpPr/>
          <p:nvPr/>
        </p:nvSpPr>
        <p:spPr>
          <a:xfrm>
            <a:off x="4763549" y="1451166"/>
            <a:ext cx="3168352" cy="22322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spcAft>
                <a:spcPct val="0"/>
              </a:spcAft>
            </a:pPr>
            <a:r>
              <a:rPr lang="es-ES" altLang="ca-ES" b="1" u="sng" dirty="0">
                <a:latin typeface="Tahoma" panose="020B0604030504040204" pitchFamily="34" charset="0"/>
                <a:ea typeface="Tahoma" panose="020B0604030504040204" pitchFamily="34" charset="0"/>
                <a:cs typeface="Tahoma" panose="020B0604030504040204" pitchFamily="34" charset="0"/>
              </a:rPr>
              <a:t>Lenguajes </a:t>
            </a:r>
          </a:p>
          <a:p>
            <a:pPr>
              <a:spcAft>
                <a:spcPct val="0"/>
              </a:spcAft>
            </a:pPr>
            <a:endParaRPr lang="es-ES" altLang="ca-ES" b="1" dirty="0">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dirty="0">
                <a:latin typeface="Tahoma" panose="020B0604030504040204" pitchFamily="34" charset="0"/>
                <a:ea typeface="Tahoma" panose="020B0604030504040204" pitchFamily="34" charset="0"/>
                <a:cs typeface="Tahoma" panose="020B0604030504040204" pitchFamily="34" charset="0"/>
              </a:rPr>
              <a:t>JavaScript</a:t>
            </a:r>
          </a:p>
          <a:p>
            <a:pPr>
              <a:spcAft>
                <a:spcPct val="0"/>
              </a:spcAft>
              <a:buSzPct val="45000"/>
              <a:buFont typeface="Wingdings" charset="2"/>
              <a:buChar char=""/>
            </a:pPr>
            <a:r>
              <a:rPr lang="es-ES" altLang="ca-ES" dirty="0">
                <a:latin typeface="Tahoma" panose="020B0604030504040204" pitchFamily="34" charset="0"/>
                <a:ea typeface="Tahoma" panose="020B0604030504040204" pitchFamily="34" charset="0"/>
                <a:cs typeface="Tahoma" panose="020B0604030504040204" pitchFamily="34" charset="0"/>
              </a:rPr>
              <a:t>CSS</a:t>
            </a:r>
          </a:p>
          <a:p>
            <a:pPr>
              <a:spcAft>
                <a:spcPct val="0"/>
              </a:spcAft>
              <a:buSzPct val="45000"/>
              <a:buFont typeface="Wingdings" charset="2"/>
              <a:buChar char=""/>
            </a:pPr>
            <a:r>
              <a:rPr lang="es-ES" altLang="ca-ES" dirty="0">
                <a:latin typeface="Tahoma" panose="020B0604030504040204" pitchFamily="34" charset="0"/>
                <a:ea typeface="Tahoma" panose="020B0604030504040204" pitchFamily="34" charset="0"/>
                <a:cs typeface="Tahoma" panose="020B0604030504040204" pitchFamily="34" charset="0"/>
              </a:rPr>
              <a:t>HTML</a:t>
            </a:r>
          </a:p>
        </p:txBody>
      </p:sp>
      <p:sp>
        <p:nvSpPr>
          <p:cNvPr id="10" name="Rounded Rectangle 9"/>
          <p:cNvSpPr/>
          <p:nvPr/>
        </p:nvSpPr>
        <p:spPr>
          <a:xfrm>
            <a:off x="2699792" y="4077072"/>
            <a:ext cx="3168352" cy="20162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spcAft>
                <a:spcPct val="0"/>
              </a:spcAft>
            </a:pPr>
            <a:r>
              <a:rPr lang="es-ES" altLang="ca-ES" b="1" u="sng" dirty="0">
                <a:latin typeface="Tahoma" panose="020B0604030504040204" pitchFamily="34" charset="0"/>
                <a:ea typeface="Tahoma" panose="020B0604030504040204" pitchFamily="34" charset="0"/>
                <a:cs typeface="Tahoma" panose="020B0604030504040204" pitchFamily="34" charset="0"/>
              </a:rPr>
              <a:t>Conceptos</a:t>
            </a:r>
          </a:p>
          <a:p>
            <a:pPr>
              <a:spcAft>
                <a:spcPct val="0"/>
              </a:spcAft>
            </a:pPr>
            <a:endParaRPr lang="es-ES" altLang="ca-ES" b="1" dirty="0">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dirty="0" err="1">
                <a:latin typeface="Tahoma" panose="020B0604030504040204" pitchFamily="34" charset="0"/>
                <a:ea typeface="Tahoma" panose="020B0604030504040204" pitchFamily="34" charset="0"/>
                <a:cs typeface="Tahoma" panose="020B0604030504040204" pitchFamily="34" charset="0"/>
              </a:rPr>
              <a:t>GeoJson</a:t>
            </a:r>
            <a:endParaRPr lang="es-ES" altLang="ca-ES" dirty="0">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dirty="0">
                <a:latin typeface="Tahoma" panose="020B0604030504040204" pitchFamily="34" charset="0"/>
                <a:ea typeface="Tahoma" panose="020B0604030504040204" pitchFamily="34" charset="0"/>
                <a:cs typeface="Tahoma" panose="020B0604030504040204" pitchFamily="34" charset="0"/>
              </a:rPr>
              <a:t>Pirámides (tiles)</a:t>
            </a:r>
          </a:p>
          <a:p>
            <a:pPr>
              <a:spcAft>
                <a:spcPct val="0"/>
              </a:spcAft>
              <a:buSzPct val="45000"/>
              <a:buFont typeface="Wingdings" charset="2"/>
              <a:buChar char=""/>
            </a:pPr>
            <a:r>
              <a:rPr lang="es-ES" altLang="ca-ES" dirty="0" err="1">
                <a:latin typeface="Tahoma" panose="020B0604030504040204" pitchFamily="34" charset="0"/>
                <a:ea typeface="Tahoma" panose="020B0604030504040204" pitchFamily="34" charset="0"/>
                <a:cs typeface="Tahoma" panose="020B0604030504040204" pitchFamily="34" charset="0"/>
              </a:rPr>
              <a:t>WebGL</a:t>
            </a:r>
            <a:endParaRPr lang="es-ES" altLang="ca-ES" dirty="0">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dirty="0">
                <a:latin typeface="Tahoma" panose="020B0604030504040204" pitchFamily="34" charset="0"/>
                <a:ea typeface="Tahoma" panose="020B0604030504040204" pitchFamily="34" charset="0"/>
                <a:cs typeface="Tahoma" panose="020B0604030504040204" pitchFamily="34" charset="0"/>
              </a:rPr>
              <a:t>Vector tiles</a:t>
            </a:r>
          </a:p>
          <a:p>
            <a:pPr>
              <a:spcAft>
                <a:spcPct val="0"/>
              </a:spcAft>
              <a:buSzPct val="45000"/>
              <a:buFont typeface="Wingdings" charset="2"/>
              <a:buChar char=""/>
            </a:pPr>
            <a:endParaRPr lang="es-ES" alt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6121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789683" y="2833712"/>
            <a:ext cx="70675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algn="just" eaLnBrk="1">
              <a:spcBef>
                <a:spcPts val="400"/>
              </a:spcBef>
              <a:buClrTx/>
              <a:buFontTx/>
              <a:buNone/>
            </a:pPr>
            <a:r>
              <a:rPr lang="es-ES" altLang="ca-ES" sz="2000" b="1">
                <a:solidFill>
                  <a:schemeClr val="tx1"/>
                </a:solidFill>
                <a:latin typeface="Tahoma" panose="020B0604030504040204" pitchFamily="34" charset="0"/>
                <a:ea typeface="Tahoma" panose="020B0604030504040204" pitchFamily="34" charset="0"/>
                <a:cs typeface="Tahoma" panose="020B0604030504040204" pitchFamily="34" charset="0"/>
              </a:rPr>
              <a:t>Modelo Kundra.</a:t>
            </a:r>
            <a:r>
              <a:rPr lang="es-ES" altLang="ca-ES" sz="2000">
                <a:solidFill>
                  <a:schemeClr val="tx1"/>
                </a:solidFill>
                <a:latin typeface="Tahoma" panose="020B0604030504040204" pitchFamily="34" charset="0"/>
                <a:ea typeface="Tahoma" panose="020B0604030504040204" pitchFamily="34" charset="0"/>
                <a:cs typeface="Tahoma" panose="020B0604030504040204" pitchFamily="34" charset="0"/>
              </a:rPr>
              <a:t> Pone el foco en liberar conjuntos de datos, </a:t>
            </a:r>
            <a:br>
              <a:rPr lang="es-ES" altLang="ca-ES" sz="2000">
                <a:solidFill>
                  <a:schemeClr val="tx1"/>
                </a:solidFill>
                <a:latin typeface="Tahoma" panose="020B0604030504040204" pitchFamily="34" charset="0"/>
                <a:ea typeface="Tahoma" panose="020B0604030504040204" pitchFamily="34" charset="0"/>
                <a:cs typeface="Tahoma" panose="020B0604030504040204" pitchFamily="34" charset="0"/>
              </a:rPr>
            </a:br>
            <a:r>
              <a:rPr lang="es-ES" altLang="ca-ES" sz="2000">
                <a:solidFill>
                  <a:schemeClr val="tx1"/>
                </a:solidFill>
                <a:latin typeface="Tahoma" panose="020B0604030504040204" pitchFamily="34" charset="0"/>
                <a:ea typeface="Tahoma" panose="020B0604030504040204" pitchFamily="34" charset="0"/>
                <a:cs typeface="Tahoma" panose="020B0604030504040204" pitchFamily="34" charset="0"/>
              </a:rPr>
              <a:t>en cualquier formato mínimamente estructurado.</a:t>
            </a:r>
          </a:p>
        </p:txBody>
      </p:sp>
      <p:sp>
        <p:nvSpPr>
          <p:cNvPr id="3" name="Text Box 2"/>
          <p:cNvSpPr txBox="1">
            <a:spLocks noChangeArrowheads="1"/>
          </p:cNvSpPr>
          <p:nvPr/>
        </p:nvSpPr>
        <p:spPr bwMode="auto">
          <a:xfrm>
            <a:off x="836416" y="5271417"/>
            <a:ext cx="81946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algn="just" eaLnBrk="1" hangingPunct="1">
              <a:spcBef>
                <a:spcPts val="400"/>
              </a:spcBef>
              <a:buClrTx/>
              <a:buFontTx/>
              <a:buNone/>
            </a:pPr>
            <a:r>
              <a:rPr lang="es-ES" altLang="ca-ES" sz="2000" b="1" dirty="0">
                <a:solidFill>
                  <a:schemeClr val="tx1"/>
                </a:solidFill>
                <a:latin typeface="Tahoma" panose="020B0604030504040204" pitchFamily="34" charset="0"/>
                <a:ea typeface="Tahoma" panose="020B0604030504040204" pitchFamily="34" charset="0"/>
                <a:cs typeface="Tahoma" panose="020B0604030504040204" pitchFamily="34" charset="0"/>
              </a:rPr>
              <a:t>Modelo </a:t>
            </a:r>
            <a:r>
              <a:rPr lang="es-ES" altLang="ca-ES" sz="2000" b="1" dirty="0" err="1">
                <a:solidFill>
                  <a:schemeClr val="tx1"/>
                </a:solidFill>
                <a:latin typeface="Tahoma" panose="020B0604030504040204" pitchFamily="34" charset="0"/>
                <a:ea typeface="Tahoma" panose="020B0604030504040204" pitchFamily="34" charset="0"/>
                <a:cs typeface="Tahoma" panose="020B0604030504040204" pitchFamily="34" charset="0"/>
              </a:rPr>
              <a:t>Berners</a:t>
            </a:r>
            <a:r>
              <a:rPr lang="es-ES" altLang="ca-ES" sz="2000" b="1" dirty="0">
                <a:solidFill>
                  <a:schemeClr val="tx1"/>
                </a:solidFill>
                <a:latin typeface="Tahoma" panose="020B0604030504040204" pitchFamily="34" charset="0"/>
                <a:ea typeface="Tahoma" panose="020B0604030504040204" pitchFamily="34" charset="0"/>
                <a:cs typeface="Tahoma" panose="020B0604030504040204" pitchFamily="34" charset="0"/>
              </a:rPr>
              <a:t>-Lee.</a:t>
            </a:r>
            <a:r>
              <a:rPr lang="es-ES" altLang="ca-ES" sz="2000" dirty="0">
                <a:solidFill>
                  <a:schemeClr val="tx1"/>
                </a:solidFill>
                <a:latin typeface="Tahoma" panose="020B0604030504040204" pitchFamily="34" charset="0"/>
                <a:ea typeface="Tahoma" panose="020B0604030504040204" pitchFamily="34" charset="0"/>
                <a:cs typeface="Tahoma" panose="020B0604030504040204" pitchFamily="34" charset="0"/>
              </a:rPr>
              <a:t> Hace un esfuerzo adicional por contribuir a la generación de </a:t>
            </a:r>
            <a:r>
              <a:rPr lang="es-ES" altLang="ca-ES" sz="2000" i="1" dirty="0" err="1">
                <a:solidFill>
                  <a:schemeClr val="tx1"/>
                </a:solidFill>
                <a:latin typeface="Tahoma" panose="020B0604030504040204" pitchFamily="34" charset="0"/>
                <a:ea typeface="Tahoma" panose="020B0604030504040204" pitchFamily="34" charset="0"/>
                <a:cs typeface="Tahoma" panose="020B0604030504040204" pitchFamily="34" charset="0"/>
              </a:rPr>
              <a:t>Linked</a:t>
            </a:r>
            <a:r>
              <a:rPr lang="es-ES" altLang="ca-ES" sz="2000" i="1" dirty="0">
                <a:solidFill>
                  <a:schemeClr val="tx1"/>
                </a:solidFill>
                <a:latin typeface="Tahoma" panose="020B0604030504040204" pitchFamily="34" charset="0"/>
                <a:ea typeface="Tahoma" panose="020B0604030504040204" pitchFamily="34" charset="0"/>
                <a:cs typeface="Tahoma" panose="020B0604030504040204" pitchFamily="34" charset="0"/>
              </a:rPr>
              <a:t> Data</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220" y="1700237"/>
            <a:ext cx="53879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219" y="3837632"/>
            <a:ext cx="53879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 Box 5"/>
          <p:cNvSpPr txBox="1">
            <a:spLocks noChangeArrowheads="1"/>
          </p:cNvSpPr>
          <p:nvPr/>
        </p:nvSpPr>
        <p:spPr bwMode="auto">
          <a:xfrm>
            <a:off x="251520" y="895375"/>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algn="ctr" eaLnBrk="1">
              <a:lnSpc>
                <a:spcPct val="100000"/>
              </a:lnSpc>
              <a:buClrTx/>
              <a:buFontTx/>
              <a:buNone/>
            </a:pPr>
            <a:r>
              <a:rPr lang="en-US" altLang="ca-ES" sz="2000" b="1">
                <a:solidFill>
                  <a:schemeClr val="tx1"/>
                </a:solidFill>
                <a:latin typeface="Tahoma" panose="020B0604030504040204" pitchFamily="34" charset="0"/>
                <a:ea typeface="Tahoma" panose="020B0604030504040204" pitchFamily="34" charset="0"/>
                <a:cs typeface="Tahoma" panose="020B0604030504040204" pitchFamily="34" charset="0"/>
              </a:rPr>
              <a:t>Open data: Modelos</a:t>
            </a:r>
          </a:p>
        </p:txBody>
      </p:sp>
      <p:sp>
        <p:nvSpPr>
          <p:cNvPr id="7" name="TextBox 6"/>
          <p:cNvSpPr txBox="1"/>
          <p:nvPr/>
        </p:nvSpPr>
        <p:spPr>
          <a:xfrm>
            <a:off x="263829" y="374791"/>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Datos Abiertos (Open Data)</a:t>
            </a:r>
          </a:p>
        </p:txBody>
      </p:sp>
    </p:spTree>
    <p:extLst>
      <p:ext uri="{BB962C8B-B14F-4D97-AF65-F5344CB8AC3E}">
        <p14:creationId xmlns:p14="http://schemas.microsoft.com/office/powerpoint/2010/main" val="2709818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Datos Abiertos (Open Data)</a:t>
            </a:r>
          </a:p>
        </p:txBody>
      </p:sp>
      <p:pic>
        <p:nvPicPr>
          <p:cNvPr id="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 y="2738584"/>
            <a:ext cx="2708129" cy="2708129"/>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039" y="1984715"/>
            <a:ext cx="5489450" cy="3593759"/>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103438" y="6341268"/>
            <a:ext cx="7026496" cy="25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hangingPunct="1">
              <a:buClrTx/>
              <a:buFontTx/>
              <a:buNone/>
            </a:pPr>
            <a:r>
              <a:rPr lang="es-ES" altLang="ca-ES" sz="1000">
                <a:solidFill>
                  <a:srgbClr val="000000"/>
                </a:solidFill>
              </a:rPr>
              <a:t>http://www.w3c.es/Presentaciones/2011/0317-geoInteroperabilidad-MA/0317-geoInteroperabilidad-MA.pdf</a:t>
            </a:r>
          </a:p>
        </p:txBody>
      </p:sp>
    </p:spTree>
    <p:extLst>
      <p:ext uri="{BB962C8B-B14F-4D97-AF65-F5344CB8AC3E}">
        <p14:creationId xmlns:p14="http://schemas.microsoft.com/office/powerpoint/2010/main" val="1978471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1268760"/>
            <a:ext cx="6912768" cy="2308324"/>
          </a:xfrm>
          <a:prstGeom prst="rect">
            <a:avLst/>
          </a:prstGeom>
        </p:spPr>
        <p:txBody>
          <a:bodyPr wrap="square">
            <a:spAutoFit/>
          </a:bodyPr>
          <a:lstStyle/>
          <a:p>
            <a:r>
              <a:rPr lang="ca-ES" b="1" i="1" dirty="0" err="1">
                <a:latin typeface="Tahoma" panose="020B0604030504040204" pitchFamily="34" charset="0"/>
                <a:ea typeface="Tahoma" panose="020B0604030504040204" pitchFamily="34" charset="0"/>
                <a:cs typeface="Tahoma" panose="020B0604030504040204" pitchFamily="34" charset="0"/>
              </a:rPr>
              <a:t>Algunos</a:t>
            </a:r>
            <a:r>
              <a:rPr lang="ca-ES" b="1" i="1" dirty="0">
                <a:latin typeface="Tahoma" panose="020B0604030504040204" pitchFamily="34" charset="0"/>
                <a:ea typeface="Tahoma" panose="020B0604030504040204" pitchFamily="34" charset="0"/>
                <a:cs typeface="Tahoma" panose="020B0604030504040204" pitchFamily="34" charset="0"/>
              </a:rPr>
              <a:t> </a:t>
            </a:r>
            <a:r>
              <a:rPr lang="ca-ES" b="1" i="1" dirty="0" err="1">
                <a:latin typeface="Tahoma" panose="020B0604030504040204" pitchFamily="34" charset="0"/>
                <a:ea typeface="Tahoma" panose="020B0604030504040204" pitchFamily="34" charset="0"/>
                <a:cs typeface="Tahoma" panose="020B0604030504040204" pitchFamily="34" charset="0"/>
              </a:rPr>
              <a:t>Ejemplos</a:t>
            </a:r>
            <a:r>
              <a:rPr lang="ca-ES" b="1" i="1" dirty="0">
                <a:latin typeface="Tahoma" panose="020B0604030504040204" pitchFamily="34" charset="0"/>
                <a:ea typeface="Tahoma" panose="020B0604030504040204" pitchFamily="34" charset="0"/>
                <a:cs typeface="Tahoma" panose="020B0604030504040204" pitchFamily="34" charset="0"/>
              </a:rPr>
              <a:t> de </a:t>
            </a:r>
            <a:r>
              <a:rPr lang="ca-ES" b="1" i="1" dirty="0" err="1">
                <a:latin typeface="Tahoma" panose="020B0604030504040204" pitchFamily="34" charset="0"/>
                <a:ea typeface="Tahoma" panose="020B0604030504040204" pitchFamily="34" charset="0"/>
                <a:cs typeface="Tahoma" panose="020B0604030504040204" pitchFamily="34" charset="0"/>
              </a:rPr>
              <a:t>OpenData</a:t>
            </a:r>
            <a:endParaRPr lang="ca-ES" b="1" i="1"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2"/>
              </a:rPr>
              <a:t>http://www.data.gov/</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b="1" i="1"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3"/>
              </a:rPr>
              <a:t>http://dadesobertes.gencat.cat/ca/</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4"/>
              </a:rPr>
              <a:t>http://datos.gob.es/</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263829" y="374791"/>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Datos Abiertos (Open Data)</a:t>
            </a:r>
          </a:p>
        </p:txBody>
      </p:sp>
    </p:spTree>
    <p:extLst>
      <p:ext uri="{BB962C8B-B14F-4D97-AF65-F5344CB8AC3E}">
        <p14:creationId xmlns:p14="http://schemas.microsoft.com/office/powerpoint/2010/main" val="2177730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1560" y="1052736"/>
            <a:ext cx="7704856" cy="5005216"/>
          </a:xfrm>
          <a:prstGeom prst="rect">
            <a:avLst/>
          </a:prstGeom>
        </p:spPr>
        <p:txBody>
          <a:bodyPr wrap="square">
            <a:spAutoFit/>
          </a:bodyPr>
          <a:lstStyle/>
          <a:p>
            <a:pPr algn="just">
              <a:lnSpc>
                <a:spcPct val="160000"/>
              </a:lnSpc>
              <a:spcBef>
                <a:spcPts val="300"/>
              </a:spcBef>
              <a:spcAft>
                <a:spcPts val="750"/>
              </a:spcAft>
            </a:pPr>
            <a:r>
              <a:rPr lang="ca-ES" altLang="ca-ES" dirty="0">
                <a:solidFill>
                  <a:srgbClr val="000000"/>
                </a:solidFill>
                <a:latin typeface="Tahoma" panose="020B0604030504040204" pitchFamily="34" charset="0"/>
                <a:ea typeface="Tahoma" panose="020B0604030504040204" pitchFamily="34" charset="0"/>
                <a:cs typeface="Tahoma" panose="020B0604030504040204" pitchFamily="34" charset="0"/>
              </a:rPr>
              <a:t>T. Berners-Lee (2006) </a:t>
            </a:r>
          </a:p>
          <a:p>
            <a:pPr algn="just">
              <a:lnSpc>
                <a:spcPct val="160000"/>
              </a:lnSpc>
              <a:spcBef>
                <a:spcPts val="300"/>
              </a:spcBef>
              <a:spcAft>
                <a:spcPts val="750"/>
              </a:spcAft>
            </a:pPr>
            <a:r>
              <a:rPr lang="es-ES" altLang="ca-ES" dirty="0">
                <a:solidFill>
                  <a:srgbClr val="000000"/>
                </a:solidFill>
                <a:latin typeface="Tahoma" panose="020B0604030504040204" pitchFamily="34" charset="0"/>
                <a:ea typeface="Tahoma" panose="020B0604030504040204" pitchFamily="34" charset="0"/>
                <a:cs typeface="Tahoma" panose="020B0604030504040204" pitchFamily="34" charset="0"/>
              </a:rPr>
              <a:t>    Define los “principios básicos de </a:t>
            </a:r>
            <a:r>
              <a:rPr lang="es-ES" altLang="ca-ES" dirty="0" err="1">
                <a:solidFill>
                  <a:srgbClr val="000000"/>
                </a:solidFill>
                <a:latin typeface="Tahoma" panose="020B0604030504040204" pitchFamily="34" charset="0"/>
                <a:ea typeface="Tahoma" panose="020B0604030504040204" pitchFamily="34" charset="0"/>
                <a:cs typeface="Tahoma" panose="020B0604030504040204" pitchFamily="34" charset="0"/>
              </a:rPr>
              <a:t>Linked</a:t>
            </a:r>
            <a:r>
              <a:rPr lang="es-ES" altLang="ca-ES" dirty="0">
                <a:solidFill>
                  <a:srgbClr val="000000"/>
                </a:solidFill>
                <a:latin typeface="Tahoma" panose="020B0604030504040204" pitchFamily="34" charset="0"/>
                <a:ea typeface="Tahoma" panose="020B0604030504040204" pitchFamily="34" charset="0"/>
                <a:cs typeface="Tahoma" panose="020B0604030504040204" pitchFamily="34" charset="0"/>
              </a:rPr>
              <a:t> Data”*</a:t>
            </a:r>
          </a:p>
          <a:p>
            <a:pPr lvl="1" algn="just">
              <a:lnSpc>
                <a:spcPct val="160000"/>
              </a:lnSpc>
              <a:spcBef>
                <a:spcPts val="300"/>
              </a:spcBef>
              <a:spcAft>
                <a:spcPts val="750"/>
              </a:spcAft>
            </a:pPr>
            <a:endParaRPr lang="es-ES" altLang="ca-ES"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60000"/>
              </a:lnSpc>
              <a:spcBef>
                <a:spcPts val="300"/>
              </a:spcBef>
              <a:spcAft>
                <a:spcPts val="750"/>
              </a:spcAft>
              <a:buFont typeface="Arial" panose="020B0604020202020204" pitchFamily="34" charset="0"/>
              <a:buChar char="•"/>
            </a:pPr>
            <a:r>
              <a:rPr lang="es-ES" altLang="ca-ES" dirty="0" err="1">
                <a:solidFill>
                  <a:srgbClr val="000000"/>
                </a:solidFill>
                <a:latin typeface="Tahoma" panose="020B0604030504040204" pitchFamily="34" charset="0"/>
                <a:ea typeface="Tahoma" panose="020B0604030504040204" pitchFamily="34" charset="0"/>
                <a:cs typeface="Tahoma" panose="020B0604030504040204" pitchFamily="34" charset="0"/>
              </a:rPr>
              <a:t>Linked</a:t>
            </a:r>
            <a:r>
              <a:rPr lang="es-ES" altLang="ca-ES" dirty="0">
                <a:solidFill>
                  <a:srgbClr val="000000"/>
                </a:solidFill>
                <a:latin typeface="Tahoma" panose="020B0604030504040204" pitchFamily="34" charset="0"/>
                <a:ea typeface="Tahoma" panose="020B0604030504040204" pitchFamily="34" charset="0"/>
                <a:cs typeface="Tahoma" panose="020B0604030504040204" pitchFamily="34" charset="0"/>
              </a:rPr>
              <a:t> Data hace referencia a (técnica) como publicar</a:t>
            </a:r>
          </a:p>
          <a:p>
            <a:pPr marL="342900" indent="-342900" algn="just">
              <a:lnSpc>
                <a:spcPct val="160000"/>
              </a:lnSpc>
              <a:spcBef>
                <a:spcPts val="300"/>
              </a:spcBef>
              <a:spcAft>
                <a:spcPts val="750"/>
              </a:spcAft>
              <a:buClr>
                <a:srgbClr val="FFFFFF"/>
              </a:buClr>
              <a:buFont typeface="Arial" panose="020B0604020202020204" pitchFamily="34" charset="0"/>
              <a:buChar char="•"/>
            </a:pPr>
            <a:r>
              <a:rPr lang="es-ES" altLang="ca-ES" dirty="0">
                <a:solidFill>
                  <a:srgbClr val="000000"/>
                </a:solidFill>
                <a:latin typeface="Tahoma" panose="020B0604030504040204" pitchFamily="34" charset="0"/>
                <a:ea typeface="Tahoma" panose="020B0604030504040204" pitchFamily="34" charset="0"/>
                <a:cs typeface="Tahoma" panose="020B0604030504040204" pitchFamily="34" charset="0"/>
              </a:rPr>
              <a:t>   datos utilizando la WEB</a:t>
            </a:r>
          </a:p>
          <a:p>
            <a:pPr marL="342900" indent="-342900" algn="just">
              <a:lnSpc>
                <a:spcPct val="160000"/>
              </a:lnSpc>
              <a:spcBef>
                <a:spcPts val="300"/>
              </a:spcBef>
              <a:spcAft>
                <a:spcPts val="750"/>
              </a:spcAft>
              <a:buFont typeface="Arial" panose="020B0604020202020204" pitchFamily="34" charset="0"/>
              <a:buChar char="•"/>
            </a:pPr>
            <a:r>
              <a:rPr lang="es-ES" altLang="ca-ES" dirty="0">
                <a:solidFill>
                  <a:srgbClr val="000000"/>
                </a:solidFill>
                <a:latin typeface="Tahoma" panose="020B0604030504040204" pitchFamily="34" charset="0"/>
                <a:ea typeface="Tahoma" panose="020B0604030504040204" pitchFamily="34" charset="0"/>
                <a:cs typeface="Tahoma" panose="020B0604030504040204" pitchFamily="34" charset="0"/>
              </a:rPr>
              <a:t>Web de los datos  vs  Web de los documentos(tradicional)</a:t>
            </a:r>
          </a:p>
          <a:p>
            <a:pPr marL="342900" indent="-342900" algn="just">
              <a:lnSpc>
                <a:spcPct val="160000"/>
              </a:lnSpc>
              <a:spcBef>
                <a:spcPts val="300"/>
              </a:spcBef>
              <a:spcAft>
                <a:spcPts val="750"/>
              </a:spcAft>
              <a:buFont typeface="Arial" panose="020B0604020202020204" pitchFamily="34" charset="0"/>
              <a:buChar char="•"/>
            </a:pPr>
            <a:r>
              <a:rPr lang="es-ES" altLang="ca-ES" dirty="0">
                <a:solidFill>
                  <a:srgbClr val="000000"/>
                </a:solidFill>
                <a:latin typeface="Tahoma" panose="020B0604030504040204" pitchFamily="34" charset="0"/>
                <a:ea typeface="Tahoma" panose="020B0604030504040204" pitchFamily="34" charset="0"/>
                <a:cs typeface="Tahoma" panose="020B0604030504040204" pitchFamily="34" charset="0"/>
              </a:rPr>
              <a:t>La Web como una base de datos</a:t>
            </a:r>
          </a:p>
          <a:p>
            <a:pPr marL="342900" indent="-342900" algn="just">
              <a:lnSpc>
                <a:spcPct val="160000"/>
              </a:lnSpc>
              <a:spcBef>
                <a:spcPts val="300"/>
              </a:spcBef>
              <a:spcAft>
                <a:spcPts val="750"/>
              </a:spcAft>
              <a:buFont typeface="Arial" panose="020B0604020202020204" pitchFamily="34" charset="0"/>
              <a:buChar char="•"/>
            </a:pPr>
            <a:r>
              <a:rPr lang="es-ES" altLang="ca-ES" dirty="0">
                <a:solidFill>
                  <a:srgbClr val="000000"/>
                </a:solidFill>
                <a:latin typeface="Tahoma" panose="020B0604030504040204" pitchFamily="34" charset="0"/>
                <a:ea typeface="Tahoma" panose="020B0604030504040204" pitchFamily="34" charset="0"/>
                <a:cs typeface="Tahoma" panose="020B0604030504040204" pitchFamily="34" charset="0"/>
              </a:rPr>
              <a:t>Conectar –utilizando la Web- datos de diferentes dominios: publicaciones científicas, datos estadísticos, libros, compañías...</a:t>
            </a:r>
          </a:p>
        </p:txBody>
      </p:sp>
      <p:sp>
        <p:nvSpPr>
          <p:cNvPr id="4" name="TextBox 3"/>
          <p:cNvSpPr txBox="1"/>
          <p:nvPr/>
        </p:nvSpPr>
        <p:spPr>
          <a:xfrm>
            <a:off x="263829" y="374791"/>
            <a:ext cx="54521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Datos Abiertos (Open Data):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Linked</a:t>
            </a: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 Data</a:t>
            </a:r>
          </a:p>
        </p:txBody>
      </p:sp>
    </p:spTree>
    <p:extLst>
      <p:ext uri="{BB962C8B-B14F-4D97-AF65-F5344CB8AC3E}">
        <p14:creationId xmlns:p14="http://schemas.microsoft.com/office/powerpoint/2010/main" val="4145599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4521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Datos Abiertos (Open Data):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Linked</a:t>
            </a: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 Data</a:t>
            </a:r>
          </a:p>
        </p:txBody>
      </p:sp>
      <p:pic>
        <p:nvPicPr>
          <p:cNvPr id="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628800"/>
            <a:ext cx="41179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 name="Text Box 7"/>
          <p:cNvSpPr txBox="1">
            <a:spLocks noChangeArrowheads="1"/>
          </p:cNvSpPr>
          <p:nvPr/>
        </p:nvSpPr>
        <p:spPr bwMode="auto">
          <a:xfrm>
            <a:off x="1811361" y="4941168"/>
            <a:ext cx="500856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algn="just" eaLnBrk="1" hangingPunct="1">
              <a:lnSpc>
                <a:spcPct val="160000"/>
              </a:lnSpc>
              <a:spcBef>
                <a:spcPts val="300"/>
              </a:spcBef>
              <a:spcAft>
                <a:spcPts val="750"/>
              </a:spcAft>
              <a:buClrTx/>
              <a:buFontTx/>
              <a:buNone/>
            </a:pPr>
            <a:r>
              <a:rPr lang="ca-ES" altLang="ca-ES" sz="1100" dirty="0">
                <a:solidFill>
                  <a:srgbClr val="CCCCFF"/>
                </a:solidFill>
                <a:hlinkClick r:id="rId3"/>
              </a:rPr>
              <a:t>http://www.ted.com/talks/tim_berners_lee_on_the_next_web.html</a:t>
            </a:r>
          </a:p>
        </p:txBody>
      </p:sp>
    </p:spTree>
    <p:extLst>
      <p:ext uri="{BB962C8B-B14F-4D97-AF65-F5344CB8AC3E}">
        <p14:creationId xmlns:p14="http://schemas.microsoft.com/office/powerpoint/2010/main" val="3689638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7584" y="980728"/>
            <a:ext cx="7560840" cy="472181"/>
          </a:xfrm>
          <a:prstGeom prst="rect">
            <a:avLst/>
          </a:prstGeom>
        </p:spPr>
        <p:txBody>
          <a:bodyPr wrap="square">
            <a:spAutoFit/>
          </a:bodyPr>
          <a:lstStyle/>
          <a:p>
            <a:pPr algn="just">
              <a:lnSpc>
                <a:spcPct val="160000"/>
              </a:lnSpc>
              <a:spcBef>
                <a:spcPts val="300"/>
              </a:spcBef>
              <a:spcAft>
                <a:spcPts val="750"/>
              </a:spcAft>
            </a:pPr>
            <a:endParaRPr lang="es-ES" altLang="ca-ES"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263829" y="374791"/>
            <a:ext cx="659988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Plataformas para la publicación de Datos Abiertos</a:t>
            </a:r>
          </a:p>
        </p:txBody>
      </p:sp>
      <p:sp>
        <p:nvSpPr>
          <p:cNvPr id="4" name="CuadroTexto 3"/>
          <p:cNvSpPr txBox="1"/>
          <p:nvPr/>
        </p:nvSpPr>
        <p:spPr>
          <a:xfrm>
            <a:off x="971600" y="1469280"/>
            <a:ext cx="4412683" cy="523220"/>
          </a:xfrm>
          <a:prstGeom prst="rect">
            <a:avLst/>
          </a:prstGeom>
          <a:noFill/>
        </p:spPr>
        <p:txBody>
          <a:bodyPr wrap="none" rtlCol="0">
            <a:spAutoFit/>
          </a:bodyPr>
          <a:lstStyle/>
          <a:p>
            <a:r>
              <a:rPr lang="ca-ES" sz="2800" dirty="0" err="1"/>
              <a:t>Socrata</a:t>
            </a:r>
            <a:r>
              <a:rPr lang="ca-ES" sz="2800" dirty="0"/>
              <a:t> : https://socrata.com/</a:t>
            </a:r>
            <a:endParaRPr lang="en-US" sz="2800" dirty="0"/>
          </a:p>
        </p:txBody>
      </p:sp>
      <p:sp>
        <p:nvSpPr>
          <p:cNvPr id="5" name="CuadroTexto 4"/>
          <p:cNvSpPr txBox="1"/>
          <p:nvPr/>
        </p:nvSpPr>
        <p:spPr>
          <a:xfrm>
            <a:off x="971600" y="2621408"/>
            <a:ext cx="3553473" cy="523220"/>
          </a:xfrm>
          <a:prstGeom prst="rect">
            <a:avLst/>
          </a:prstGeom>
          <a:noFill/>
        </p:spPr>
        <p:txBody>
          <a:bodyPr wrap="none" rtlCol="0">
            <a:spAutoFit/>
          </a:bodyPr>
          <a:lstStyle/>
          <a:p>
            <a:r>
              <a:rPr lang="ca-ES" sz="2800" dirty="0"/>
              <a:t>CKAN: http://ckan.org/</a:t>
            </a:r>
            <a:endParaRPr lang="en-US" sz="2800" dirty="0"/>
          </a:p>
        </p:txBody>
      </p:sp>
      <p:sp>
        <p:nvSpPr>
          <p:cNvPr id="6" name="CuadroTexto 5"/>
          <p:cNvSpPr txBox="1"/>
          <p:nvPr/>
        </p:nvSpPr>
        <p:spPr>
          <a:xfrm>
            <a:off x="948011" y="4005064"/>
            <a:ext cx="6648167" cy="523220"/>
          </a:xfrm>
          <a:prstGeom prst="rect">
            <a:avLst/>
          </a:prstGeom>
          <a:noFill/>
        </p:spPr>
        <p:txBody>
          <a:bodyPr wrap="none" rtlCol="0">
            <a:spAutoFit/>
          </a:bodyPr>
          <a:lstStyle/>
          <a:p>
            <a:r>
              <a:rPr lang="ca-ES" sz="2800" dirty="0" err="1"/>
              <a:t>OpenDataSoft</a:t>
            </a:r>
            <a:r>
              <a:rPr lang="ca-ES" sz="2800" dirty="0"/>
              <a:t>: https://www.opendatasoft.es/</a:t>
            </a:r>
            <a:endParaRPr lang="en-US" sz="2800" dirty="0"/>
          </a:p>
        </p:txBody>
      </p:sp>
    </p:spTree>
    <p:extLst>
      <p:ext uri="{BB962C8B-B14F-4D97-AF65-F5344CB8AC3E}">
        <p14:creationId xmlns:p14="http://schemas.microsoft.com/office/powerpoint/2010/main" val="3415989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p:cNvSpPr txBox="1"/>
          <p:nvPr/>
        </p:nvSpPr>
        <p:spPr>
          <a:xfrm>
            <a:off x="263829" y="374791"/>
            <a:ext cx="7539243"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Plataformas para la publicación de Datos Abiertos (APIS)</a:t>
            </a:r>
          </a:p>
        </p:txBody>
      </p:sp>
      <p:sp>
        <p:nvSpPr>
          <p:cNvPr id="2" name="Rectángulo 1"/>
          <p:cNvSpPr/>
          <p:nvPr/>
        </p:nvSpPr>
        <p:spPr>
          <a:xfrm>
            <a:off x="683568" y="1484784"/>
            <a:ext cx="6912768" cy="2862322"/>
          </a:xfrm>
          <a:prstGeom prst="rect">
            <a:avLst/>
          </a:prstGeom>
        </p:spPr>
        <p:txBody>
          <a:bodyPr wrap="square">
            <a:spAutoFit/>
          </a:bodyPr>
          <a:lstStyle/>
          <a:p>
            <a:r>
              <a:rPr lang="en-US" dirty="0">
                <a:hlinkClick r:id="rId2"/>
              </a:rPr>
              <a:t>https://public.opendatasoft.com/explore/?sort=modified</a:t>
            </a:r>
            <a:endParaRPr lang="en-US" dirty="0"/>
          </a:p>
          <a:p>
            <a:endParaRPr lang="en-US" dirty="0"/>
          </a:p>
          <a:p>
            <a:r>
              <a:rPr lang="en-US" dirty="0">
                <a:hlinkClick r:id="rId3"/>
              </a:rPr>
              <a:t>https://www.opendatanetwork.com/</a:t>
            </a:r>
            <a:endParaRPr lang="en-US" dirty="0"/>
          </a:p>
          <a:p>
            <a:endParaRPr lang="ca-ES" dirty="0"/>
          </a:p>
          <a:p>
            <a:r>
              <a:rPr lang="ca-ES" dirty="0">
                <a:hlinkClick r:id="rId4"/>
              </a:rPr>
              <a:t>https://dev.socrata.com/consumers/getting-started.html</a:t>
            </a:r>
            <a:endParaRPr lang="ca-ES" dirty="0"/>
          </a:p>
          <a:p>
            <a:endParaRPr lang="ca-ES" dirty="0"/>
          </a:p>
          <a:p>
            <a:endParaRPr lang="ca-ES" dirty="0"/>
          </a:p>
          <a:p>
            <a:r>
              <a:rPr lang="en-US" dirty="0">
                <a:hlinkClick r:id="rId5"/>
              </a:rPr>
              <a:t>https://dev.socrata.com/foundry/finances.worldbank.org/45tv-a6qy</a:t>
            </a:r>
            <a:endParaRPr lang="en-US" dirty="0"/>
          </a:p>
          <a:p>
            <a:endParaRPr lang="en-US" dirty="0"/>
          </a:p>
          <a:p>
            <a:endParaRPr lang="en-US" dirty="0"/>
          </a:p>
        </p:txBody>
      </p:sp>
    </p:spTree>
    <p:extLst>
      <p:ext uri="{BB962C8B-B14F-4D97-AF65-F5344CB8AC3E}">
        <p14:creationId xmlns:p14="http://schemas.microsoft.com/office/powerpoint/2010/main" val="298608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922338"/>
            <a:ext cx="7858125"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 name="TextBox 2"/>
          <p:cNvSpPr txBox="1"/>
          <p:nvPr/>
        </p:nvSpPr>
        <p:spPr>
          <a:xfrm>
            <a:off x="263829" y="374791"/>
            <a:ext cx="54521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Datos Abiertos (Open Data):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Linked</a:t>
            </a: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 Data</a:t>
            </a:r>
          </a:p>
        </p:txBody>
      </p:sp>
    </p:spTree>
    <p:extLst>
      <p:ext uri="{BB962C8B-B14F-4D97-AF65-F5344CB8AC3E}">
        <p14:creationId xmlns:p14="http://schemas.microsoft.com/office/powerpoint/2010/main" val="1226615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4521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Datos Abiertos (Open Data):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Linked</a:t>
            </a: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 Data</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29" y="1124744"/>
            <a:ext cx="8156870" cy="5379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644167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283819"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“Otros“ Datos Abiertos: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OpenStreetMap</a:t>
            </a:r>
            <a:endPar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a:off x="755576" y="1340768"/>
            <a:ext cx="4572000" cy="4247317"/>
          </a:xfrm>
          <a:prstGeom prst="rect">
            <a:avLst/>
          </a:prstGeom>
        </p:spPr>
        <p:txBody>
          <a:bodyPr>
            <a:spAutoFit/>
          </a:bodyPr>
          <a:lstStyle/>
          <a:p>
            <a:r>
              <a:rPr lang="es-ES_tradnl" dirty="0" err="1"/>
              <a:t>OpenStreetMap</a:t>
            </a:r>
            <a:r>
              <a:rPr lang="es-ES_tradnl" dirty="0"/>
              <a:t> empezó en 2004 el Reino Unido en respuesta a las duras restricciones de copyright del </a:t>
            </a:r>
            <a:r>
              <a:rPr lang="es-ES_tradnl" dirty="0" err="1"/>
              <a:t>Ordnance</a:t>
            </a:r>
            <a:r>
              <a:rPr lang="es-ES_tradnl" dirty="0"/>
              <a:t> </a:t>
            </a:r>
            <a:r>
              <a:rPr lang="es-ES_tradnl" dirty="0" err="1"/>
              <a:t>Survey</a:t>
            </a:r>
            <a:r>
              <a:rPr lang="es-ES_tradnl" dirty="0"/>
              <a:t>.</a:t>
            </a:r>
          </a:p>
          <a:p>
            <a:endParaRPr lang="es-ES_tradnl" dirty="0"/>
          </a:p>
          <a:p>
            <a:r>
              <a:rPr lang="es-ES_tradnl" dirty="0"/>
              <a:t>Es un proyecto colaborativo para crear mapas libres y editables.</a:t>
            </a:r>
          </a:p>
          <a:p>
            <a:endParaRPr lang="es-ES_tradnl" dirty="0"/>
          </a:p>
          <a:p>
            <a:r>
              <a:rPr lang="es-ES_tradnl" dirty="0"/>
              <a:t>Los mapas se crean utilizando información geográfica capturada con dispositivos GPS móviles, </a:t>
            </a:r>
            <a:r>
              <a:rPr lang="es-ES_tradnl" dirty="0" err="1"/>
              <a:t>ortofotografías</a:t>
            </a:r>
            <a:r>
              <a:rPr lang="es-ES_tradnl" dirty="0"/>
              <a:t> y otras fuentes libres. Esta cartografía, tanto las imágenes creadas como los datos vectoriales almacenados en su base de datos, se distribuye bajo licencia abierta Licencia Abierta de Bases de Datos (en inglés </a:t>
            </a:r>
            <a:r>
              <a:rPr lang="es-ES_tradnl" dirty="0" err="1"/>
              <a:t>ODbL</a:t>
            </a:r>
            <a:r>
              <a:rPr lang="es-ES_tradnl" dirty="0"/>
              <a:t>).(</a:t>
            </a:r>
            <a:r>
              <a:rPr lang="es-ES_tradnl" dirty="0" err="1"/>
              <a:t>wikipedia</a:t>
            </a:r>
            <a:r>
              <a:rPr lang="es-ES_tradnl" dirty="0"/>
              <a:t>)</a:t>
            </a:r>
          </a:p>
        </p:txBody>
      </p:sp>
      <p:sp>
        <p:nvSpPr>
          <p:cNvPr id="4" name="Rectangle 3"/>
          <p:cNvSpPr/>
          <p:nvPr/>
        </p:nvSpPr>
        <p:spPr>
          <a:xfrm>
            <a:off x="5547648" y="4725144"/>
            <a:ext cx="3258649" cy="369332"/>
          </a:xfrm>
          <a:prstGeom prst="rect">
            <a:avLst/>
          </a:prstGeom>
        </p:spPr>
        <p:txBody>
          <a:bodyPr wrap="none">
            <a:spAutoFit/>
          </a:bodyPr>
          <a:lstStyle/>
          <a:p>
            <a:r>
              <a:rPr lang="es-ES_tradnl" dirty="0"/>
              <a:t>https://www.openstreetmap.org</a:t>
            </a:r>
          </a:p>
        </p:txBody>
      </p:sp>
      <p:pic>
        <p:nvPicPr>
          <p:cNvPr id="1028" name="Picture 4" descr="http://www.galpon.org/sites/www.galpon.org/files/image/miguelbf/256px-openstreetmap_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2132856"/>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27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332655"/>
            <a:ext cx="7488832" cy="5632311"/>
          </a:xfrm>
          <a:prstGeom prst="rect">
            <a:avLst/>
          </a:prstGeom>
        </p:spPr>
        <p:txBody>
          <a:bodyPr wrap="square">
            <a:spAutoFit/>
          </a:bodyPr>
          <a:lstStyle/>
          <a:p>
            <a:pPr>
              <a:spcAft>
                <a:spcPct val="0"/>
              </a:spcAft>
            </a:pPr>
            <a:r>
              <a:rPr lang="es-ES" altLang="ca-ES"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RESULTADOS</a:t>
            </a:r>
          </a:p>
          <a:p>
            <a:pPr>
              <a:spcAft>
                <a:spcPct val="0"/>
              </a:spcAft>
            </a:pPr>
            <a:endParaRPr lang="es-ES" altLang="ca-ES" sz="2000" b="1"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a:spcAft>
                <a:spcPct val="0"/>
              </a:spcAft>
            </a:pPr>
            <a:endParaRPr lang="es-ES" altLang="ca-ES" sz="2000" b="1"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a:spcAft>
                <a:spcPct val="0"/>
              </a:spcAft>
            </a:pPr>
            <a:endParaRPr lang="es-ES" altLang="ca-ES" sz="2000" b="1"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a:spcAft>
                <a:spcPct val="0"/>
              </a:spcAft>
            </a:pPr>
            <a:endParaRPr lang="es-ES" altLang="ca-ES" sz="2000" b="1"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sz="2000" dirty="0">
                <a:solidFill>
                  <a:srgbClr val="000000"/>
                </a:solidFill>
                <a:latin typeface="Tahoma" panose="020B0604030504040204" pitchFamily="34" charset="0"/>
                <a:ea typeface="Tahoma" panose="020B0604030504040204" pitchFamily="34" charset="0"/>
                <a:cs typeface="Tahoma" panose="020B0604030504040204" pitchFamily="34" charset="0"/>
              </a:rPr>
              <a:t>Conocimiento y práctica de lenguajes de programación.</a:t>
            </a:r>
          </a:p>
          <a:p>
            <a:pPr>
              <a:spcAft>
                <a:spcPct val="0"/>
              </a:spcAft>
              <a:buSzPct val="45000"/>
            </a:pPr>
            <a:endParaRPr lang="es-ES" altLang="ca-ES" sz="20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sz="2000" dirty="0">
                <a:solidFill>
                  <a:srgbClr val="000000"/>
                </a:solidFill>
                <a:latin typeface="Tahoma" panose="020B0604030504040204" pitchFamily="34" charset="0"/>
                <a:ea typeface="Tahoma" panose="020B0604030504040204" pitchFamily="34" charset="0"/>
                <a:cs typeface="Tahoma" panose="020B0604030504040204" pitchFamily="34" charset="0"/>
              </a:rPr>
              <a:t>Capacidad  para definir funcionalidades de una aplicación SIG y publicación Web.</a:t>
            </a:r>
          </a:p>
          <a:p>
            <a:pPr>
              <a:spcAft>
                <a:spcPct val="0"/>
              </a:spcAft>
              <a:buSzPct val="45000"/>
            </a:pPr>
            <a:endParaRPr lang="es-ES" altLang="ca-ES" sz="20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sz="2000" dirty="0">
                <a:solidFill>
                  <a:srgbClr val="000000"/>
                </a:solidFill>
                <a:latin typeface="Tahoma" panose="020B0604030504040204" pitchFamily="34" charset="0"/>
                <a:ea typeface="Tahoma" panose="020B0604030504040204" pitchFamily="34" charset="0"/>
                <a:cs typeface="Tahoma" panose="020B0604030504040204" pitchFamily="34" charset="0"/>
              </a:rPr>
              <a:t>Capacidad  de análisis y síntesis de problemas vinculados con la publicación de datos.</a:t>
            </a:r>
          </a:p>
          <a:p>
            <a:pPr>
              <a:spcAft>
                <a:spcPct val="0"/>
              </a:spcAft>
              <a:buSzPct val="45000"/>
            </a:pPr>
            <a:endParaRPr lang="es-ES" altLang="ca-ES" sz="20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sz="2000" dirty="0">
                <a:solidFill>
                  <a:srgbClr val="000000"/>
                </a:solidFill>
                <a:latin typeface="Tahoma" panose="020B0604030504040204" pitchFamily="34" charset="0"/>
                <a:ea typeface="Tahoma" panose="020B0604030504040204" pitchFamily="34" charset="0"/>
                <a:cs typeface="Tahoma" panose="020B0604030504040204" pitchFamily="34" charset="0"/>
              </a:rPr>
              <a:t>Habilidad en la utilización de servidores de mapas libres y clientes Web.</a:t>
            </a:r>
          </a:p>
          <a:p>
            <a:pPr>
              <a:spcAft>
                <a:spcPct val="0"/>
              </a:spcAft>
              <a:buSzPct val="45000"/>
            </a:pPr>
            <a:r>
              <a:rPr lang="es-ES" altLang="ca-ES" sz="2000" dirty="0">
                <a:solidFill>
                  <a:srgbClr val="000000"/>
                </a:solidFill>
                <a:latin typeface="Tahoma" panose="020B0604030504040204" pitchFamily="34" charset="0"/>
                <a:ea typeface="Tahoma" panose="020B0604030504040204" pitchFamily="34" charset="0"/>
                <a:cs typeface="Tahoma" panose="020B0604030504040204" pitchFamily="34" charset="0"/>
              </a:rPr>
              <a:t> </a:t>
            </a:r>
          </a:p>
          <a:p>
            <a:pPr>
              <a:spcAft>
                <a:spcPct val="0"/>
              </a:spcAft>
              <a:buSzPct val="45000"/>
              <a:buFont typeface="Wingdings" charset="2"/>
              <a:buChar char=""/>
            </a:pPr>
            <a:r>
              <a:rPr lang="es-ES" altLang="ca-ES" sz="2000" dirty="0">
                <a:solidFill>
                  <a:srgbClr val="000000"/>
                </a:solidFill>
                <a:latin typeface="Tahoma" panose="020B0604030504040204" pitchFamily="34" charset="0"/>
                <a:ea typeface="Tahoma" panose="020B0604030504040204" pitchFamily="34" charset="0"/>
                <a:cs typeface="Tahoma" panose="020B0604030504040204" pitchFamily="34" charset="0"/>
              </a:rPr>
              <a:t>Conocimientos genéricos sobre tecnologías de interoperabilidad, estándares y  formatos.</a:t>
            </a:r>
          </a:p>
        </p:txBody>
      </p:sp>
      <p:pic>
        <p:nvPicPr>
          <p:cNvPr id="307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4208" y="332655"/>
            <a:ext cx="1636912" cy="1227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6451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283819"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“Otros“ Datos Abiertos: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OpenStreetMap</a:t>
            </a:r>
            <a:endPar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629" y="2708920"/>
            <a:ext cx="4114800" cy="311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29" y="2708920"/>
            <a:ext cx="3897313" cy="311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4"/>
          <p:cNvSpPr/>
          <p:nvPr/>
        </p:nvSpPr>
        <p:spPr>
          <a:xfrm>
            <a:off x="3174276" y="1124744"/>
            <a:ext cx="2792046" cy="369332"/>
          </a:xfrm>
          <a:prstGeom prst="rect">
            <a:avLst/>
          </a:prstGeom>
        </p:spPr>
        <p:txBody>
          <a:bodyPr wrap="none">
            <a:spAutoFit/>
          </a:bodyPr>
          <a:lstStyle/>
          <a:p>
            <a:r>
              <a:rPr lang="es-ES" b="1" dirty="0"/>
              <a:t>Terremoto de Haití de 2010</a:t>
            </a:r>
          </a:p>
        </p:txBody>
      </p:sp>
      <p:sp>
        <p:nvSpPr>
          <p:cNvPr id="6" name="TextBox 5"/>
          <p:cNvSpPr txBox="1"/>
          <p:nvPr/>
        </p:nvSpPr>
        <p:spPr>
          <a:xfrm>
            <a:off x="1865178" y="5877272"/>
            <a:ext cx="694614" cy="369332"/>
          </a:xfrm>
          <a:prstGeom prst="rect">
            <a:avLst/>
          </a:prstGeom>
          <a:noFill/>
        </p:spPr>
        <p:txBody>
          <a:bodyPr wrap="none" rtlCol="0">
            <a:spAutoFit/>
          </a:bodyPr>
          <a:lstStyle/>
          <a:p>
            <a:r>
              <a:rPr lang="es-ES_tradnl" dirty="0"/>
              <a:t>antes</a:t>
            </a:r>
          </a:p>
        </p:txBody>
      </p:sp>
      <p:sp>
        <p:nvSpPr>
          <p:cNvPr id="7" name="TextBox 6"/>
          <p:cNvSpPr txBox="1"/>
          <p:nvPr/>
        </p:nvSpPr>
        <p:spPr>
          <a:xfrm>
            <a:off x="6034123" y="5898030"/>
            <a:ext cx="960519" cy="369332"/>
          </a:xfrm>
          <a:prstGeom prst="rect">
            <a:avLst/>
          </a:prstGeom>
          <a:noFill/>
        </p:spPr>
        <p:txBody>
          <a:bodyPr wrap="none" rtlCol="0">
            <a:spAutoFit/>
          </a:bodyPr>
          <a:lstStyle/>
          <a:p>
            <a:r>
              <a:rPr lang="es-ES_tradnl" dirty="0"/>
              <a:t>después</a:t>
            </a:r>
          </a:p>
        </p:txBody>
      </p:sp>
    </p:spTree>
    <p:extLst>
      <p:ext uri="{BB962C8B-B14F-4D97-AF65-F5344CB8AC3E}">
        <p14:creationId xmlns:p14="http://schemas.microsoft.com/office/powerpoint/2010/main" val="156243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283819"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“Otros“ Datos Abiertos: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OpenStreetMap</a:t>
            </a:r>
            <a:endPar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584972" y="1340768"/>
            <a:ext cx="8424936" cy="4247317"/>
          </a:xfrm>
          <a:prstGeom prst="rect">
            <a:avLst/>
          </a:prstGeom>
          <a:noFill/>
        </p:spPr>
        <p:txBody>
          <a:bodyPr wrap="square" rtlCol="0">
            <a:spAutoFit/>
          </a:bodyPr>
          <a:lstStyle/>
          <a:p>
            <a:pPr marL="285750"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Cualquier dato de OSM puede ser descargado y reutilizado</a:t>
            </a:r>
          </a:p>
          <a:p>
            <a:pPr marL="285750"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Cobertura mundial</a:t>
            </a:r>
          </a:p>
          <a:p>
            <a:pPr marL="285750"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Muchas empresas  han creado un modelo de negocio basado en estos datos.</a:t>
            </a:r>
          </a:p>
          <a:p>
            <a:pPr marL="285750"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Modelo de datos flexible</a:t>
            </a:r>
          </a:p>
          <a:p>
            <a:pPr marL="742950" lvl="1"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Los </a:t>
            </a:r>
            <a:r>
              <a:rPr lang="es-ES_tradnl" b="1" dirty="0">
                <a:latin typeface="Tahoma" panose="020B0604030504040204" pitchFamily="34" charset="0"/>
                <a:ea typeface="Tahoma" panose="020B0604030504040204" pitchFamily="34" charset="0"/>
                <a:cs typeface="Tahoma" panose="020B0604030504040204" pitchFamily="34" charset="0"/>
              </a:rPr>
              <a:t>nodos</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i="1" dirty="0" err="1">
                <a:latin typeface="Tahoma" panose="020B0604030504040204" pitchFamily="34" charset="0"/>
                <a:ea typeface="Tahoma" panose="020B0604030504040204" pitchFamily="34" charset="0"/>
                <a:cs typeface="Tahoma" panose="020B0604030504040204" pitchFamily="34" charset="0"/>
              </a:rPr>
              <a:t>nodes</a:t>
            </a:r>
            <a:r>
              <a:rPr lang="es-ES_tradnl" dirty="0">
                <a:latin typeface="Tahoma" panose="020B0604030504040204" pitchFamily="34" charset="0"/>
                <a:ea typeface="Tahoma" panose="020B0604030504040204" pitchFamily="34" charset="0"/>
                <a:cs typeface="Tahoma" panose="020B0604030504040204" pitchFamily="34" charset="0"/>
              </a:rPr>
              <a:t>). Son puntos que recogen una posición geográfica dada.</a:t>
            </a:r>
          </a:p>
          <a:p>
            <a:pPr marL="742950" lvl="1"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Las </a:t>
            </a:r>
            <a:r>
              <a:rPr lang="es-ES_tradnl" b="1" dirty="0">
                <a:latin typeface="Tahoma" panose="020B0604030504040204" pitchFamily="34" charset="0"/>
                <a:ea typeface="Tahoma" panose="020B0604030504040204" pitchFamily="34" charset="0"/>
                <a:cs typeface="Tahoma" panose="020B0604030504040204" pitchFamily="34" charset="0"/>
              </a:rPr>
              <a:t>vías</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i="1" dirty="0" err="1">
                <a:latin typeface="Tahoma" panose="020B0604030504040204" pitchFamily="34" charset="0"/>
                <a:ea typeface="Tahoma" panose="020B0604030504040204" pitchFamily="34" charset="0"/>
                <a:cs typeface="Tahoma" panose="020B0604030504040204" pitchFamily="34" charset="0"/>
              </a:rPr>
              <a:t>ways</a:t>
            </a:r>
            <a:r>
              <a:rPr lang="es-ES_tradnl" dirty="0">
                <a:latin typeface="Tahoma" panose="020B0604030504040204" pitchFamily="34" charset="0"/>
                <a:ea typeface="Tahoma" panose="020B0604030504040204" pitchFamily="34" charset="0"/>
                <a:cs typeface="Tahoma" panose="020B0604030504040204" pitchFamily="34" charset="0"/>
              </a:rPr>
              <a:t>). Son una lista ordenada de nodos que representa una </a:t>
            </a:r>
            <a:r>
              <a:rPr lang="es-ES_tradnl" dirty="0" err="1">
                <a:latin typeface="Tahoma" panose="020B0604030504040204" pitchFamily="34" charset="0"/>
                <a:ea typeface="Tahoma" panose="020B0604030504040204" pitchFamily="34" charset="0"/>
                <a:cs typeface="Tahoma" panose="020B0604030504040204" pitchFamily="34" charset="0"/>
              </a:rPr>
              <a:t>linia</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dirty="0" err="1">
                <a:latin typeface="Tahoma" panose="020B0604030504040204" pitchFamily="34" charset="0"/>
                <a:ea typeface="Tahoma" panose="020B0604030504040204" pitchFamily="34" charset="0"/>
                <a:cs typeface="Tahoma" panose="020B0604030504040204" pitchFamily="34" charset="0"/>
              </a:rPr>
              <a:t>opoligono</a:t>
            </a:r>
            <a:r>
              <a:rPr lang="es-ES_tradnl" dirty="0">
                <a:latin typeface="Tahoma" panose="020B0604030504040204" pitchFamily="34" charset="0"/>
                <a:ea typeface="Tahoma" panose="020B0604030504040204" pitchFamily="34" charset="0"/>
                <a:cs typeface="Tahoma" panose="020B0604030504040204" pitchFamily="34" charset="0"/>
              </a:rPr>
              <a:t>(cuando una </a:t>
            </a:r>
            <a:r>
              <a:rPr lang="es-ES_tradnl" dirty="0" err="1">
                <a:latin typeface="Tahoma" panose="020B0604030504040204" pitchFamily="34" charset="0"/>
                <a:ea typeface="Tahoma" panose="020B0604030504040204" pitchFamily="34" charset="0"/>
                <a:cs typeface="Tahoma" panose="020B0604030504040204" pitchFamily="34" charset="0"/>
              </a:rPr>
              <a:t>polilínea</a:t>
            </a:r>
            <a:r>
              <a:rPr lang="es-ES_tradnl" dirty="0">
                <a:latin typeface="Tahoma" panose="020B0604030504040204" pitchFamily="34" charset="0"/>
                <a:ea typeface="Tahoma" panose="020B0604030504040204" pitchFamily="34" charset="0"/>
                <a:cs typeface="Tahoma" panose="020B0604030504040204" pitchFamily="34" charset="0"/>
              </a:rPr>
              <a:t> empieza y finaliza en el mismo punto).</a:t>
            </a:r>
          </a:p>
          <a:p>
            <a:pPr marL="742950" lvl="1"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Las </a:t>
            </a:r>
            <a:r>
              <a:rPr lang="es-ES_tradnl" b="1" dirty="0">
                <a:latin typeface="Tahoma" panose="020B0604030504040204" pitchFamily="34" charset="0"/>
                <a:ea typeface="Tahoma" panose="020B0604030504040204" pitchFamily="34" charset="0"/>
                <a:cs typeface="Tahoma" panose="020B0604030504040204" pitchFamily="34" charset="0"/>
              </a:rPr>
              <a:t>relaciones</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i="1" dirty="0" err="1">
                <a:latin typeface="Tahoma" panose="020B0604030504040204" pitchFamily="34" charset="0"/>
                <a:ea typeface="Tahoma" panose="020B0604030504040204" pitchFamily="34" charset="0"/>
                <a:cs typeface="Tahoma" panose="020B0604030504040204" pitchFamily="34" charset="0"/>
              </a:rPr>
              <a:t>relations</a:t>
            </a:r>
            <a:r>
              <a:rPr lang="es-ES_tradnl" dirty="0">
                <a:latin typeface="Tahoma" panose="020B0604030504040204" pitchFamily="34" charset="0"/>
                <a:ea typeface="Tahoma" panose="020B0604030504040204" pitchFamily="34" charset="0"/>
                <a:cs typeface="Tahoma" panose="020B0604030504040204" pitchFamily="34" charset="0"/>
              </a:rPr>
              <a:t>). Son grupos de nodos, vías y otras relaciones a las que se pueden asignar determinadas propiedades comunes. </a:t>
            </a:r>
          </a:p>
          <a:p>
            <a:pPr marL="742950" lvl="1"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Las </a:t>
            </a:r>
            <a:r>
              <a:rPr lang="es-ES_tradnl" b="1" dirty="0">
                <a:latin typeface="Tahoma" panose="020B0604030504040204" pitchFamily="34" charset="0"/>
                <a:ea typeface="Tahoma" panose="020B0604030504040204" pitchFamily="34" charset="0"/>
                <a:cs typeface="Tahoma" panose="020B0604030504040204" pitchFamily="34" charset="0"/>
              </a:rPr>
              <a:t>etiquetas</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i="1" dirty="0" err="1">
                <a:latin typeface="Tahoma" panose="020B0604030504040204" pitchFamily="34" charset="0"/>
                <a:ea typeface="Tahoma" panose="020B0604030504040204" pitchFamily="34" charset="0"/>
                <a:cs typeface="Tahoma" panose="020B0604030504040204" pitchFamily="34" charset="0"/>
              </a:rPr>
              <a:t>tags</a:t>
            </a:r>
            <a:r>
              <a:rPr lang="es-ES_tradnl" dirty="0">
                <a:latin typeface="Tahoma" panose="020B0604030504040204" pitchFamily="34" charset="0"/>
                <a:ea typeface="Tahoma" panose="020B0604030504040204" pitchFamily="34" charset="0"/>
                <a:cs typeface="Tahoma" panose="020B0604030504040204" pitchFamily="34" charset="0"/>
              </a:rPr>
              <a:t>). Se pueden asignar a nodos, caminos o relaciones y constan de una clave (</a:t>
            </a:r>
            <a:r>
              <a:rPr lang="es-ES_tradnl" i="1" dirty="0" err="1">
                <a:latin typeface="Tahoma" panose="020B0604030504040204" pitchFamily="34" charset="0"/>
                <a:ea typeface="Tahoma" panose="020B0604030504040204" pitchFamily="34" charset="0"/>
                <a:cs typeface="Tahoma" panose="020B0604030504040204" pitchFamily="34" charset="0"/>
              </a:rPr>
              <a:t>key</a:t>
            </a:r>
            <a:r>
              <a:rPr lang="es-ES_tradnl" dirty="0">
                <a:latin typeface="Tahoma" panose="020B0604030504040204" pitchFamily="34" charset="0"/>
                <a:ea typeface="Tahoma" panose="020B0604030504040204" pitchFamily="34" charset="0"/>
                <a:cs typeface="Tahoma" panose="020B0604030504040204" pitchFamily="34" charset="0"/>
              </a:rPr>
              <a:t>) y de un valor (</a:t>
            </a:r>
            <a:r>
              <a:rPr lang="es-ES_tradnl" i="1" dirty="0" err="1">
                <a:latin typeface="Tahoma" panose="020B0604030504040204" pitchFamily="34" charset="0"/>
                <a:ea typeface="Tahoma" panose="020B0604030504040204" pitchFamily="34" charset="0"/>
                <a:cs typeface="Tahoma" panose="020B0604030504040204" pitchFamily="34" charset="0"/>
              </a:rPr>
              <a:t>value</a:t>
            </a:r>
            <a:r>
              <a:rPr lang="es-ES_tradnl" dirty="0">
                <a:latin typeface="Tahoma" panose="020B0604030504040204" pitchFamily="34" charset="0"/>
                <a:ea typeface="Tahoma" panose="020B0604030504040204" pitchFamily="34" charset="0"/>
                <a:cs typeface="Tahoma" panose="020B0604030504040204" pitchFamily="34" charset="0"/>
              </a:rPr>
              <a:t>). Por ejemplo: </a:t>
            </a:r>
            <a:r>
              <a:rPr lang="es-ES_tradnl" dirty="0" err="1">
                <a:latin typeface="Tahoma" panose="020B0604030504040204" pitchFamily="34" charset="0"/>
                <a:ea typeface="Tahoma" panose="020B0604030504040204" pitchFamily="34" charset="0"/>
                <a:cs typeface="Tahoma" panose="020B0604030504040204" pitchFamily="34" charset="0"/>
              </a:rPr>
              <a:t>highway</a:t>
            </a:r>
            <a:r>
              <a:rPr lang="es-ES_tradnl" dirty="0">
                <a:latin typeface="Tahoma" panose="020B0604030504040204" pitchFamily="34" charset="0"/>
                <a:ea typeface="Tahoma" panose="020B0604030504040204" pitchFamily="34" charset="0"/>
                <a:cs typeface="Tahoma" panose="020B0604030504040204" pitchFamily="34" charset="0"/>
              </a:rPr>
              <a:t>=</a:t>
            </a:r>
            <a:r>
              <a:rPr lang="es-ES_tradnl" dirty="0" err="1">
                <a:latin typeface="Tahoma" panose="020B0604030504040204" pitchFamily="34" charset="0"/>
                <a:ea typeface="Tahoma" panose="020B0604030504040204" pitchFamily="34" charset="0"/>
                <a:cs typeface="Tahoma" panose="020B0604030504040204" pitchFamily="34" charset="0"/>
              </a:rPr>
              <a:t>trunk</a:t>
            </a:r>
            <a:endParaRPr lang="es-ES_tradnl"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s-ES_tradnl" dirty="0"/>
          </a:p>
        </p:txBody>
      </p:sp>
    </p:spTree>
    <p:extLst>
      <p:ext uri="{BB962C8B-B14F-4D97-AF65-F5344CB8AC3E}">
        <p14:creationId xmlns:p14="http://schemas.microsoft.com/office/powerpoint/2010/main" val="1540645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275856" y="692696"/>
            <a:ext cx="4896544" cy="4536504"/>
          </a:xfrm>
          <a:prstGeom prst="ellipse">
            <a:avLst/>
          </a:prstGeom>
          <a:solidFill>
            <a:srgbClr val="FF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La WEB (Geo) Programable</a:t>
            </a:r>
          </a:p>
        </p:txBody>
      </p:sp>
      <p:sp>
        <p:nvSpPr>
          <p:cNvPr id="3" name="Line Callout 3 2"/>
          <p:cNvSpPr/>
          <p:nvPr/>
        </p:nvSpPr>
        <p:spPr>
          <a:xfrm>
            <a:off x="6372200" y="5180298"/>
            <a:ext cx="2088232" cy="1321939"/>
          </a:xfrm>
          <a:prstGeom prst="borderCallout3">
            <a:avLst>
              <a:gd name="adj1" fmla="val 49741"/>
              <a:gd name="adj2" fmla="val -2394"/>
              <a:gd name="adj3" fmla="val 44431"/>
              <a:gd name="adj4" fmla="val -16664"/>
              <a:gd name="adj5" fmla="val 16351"/>
              <a:gd name="adj6" fmla="val -52436"/>
              <a:gd name="adj7" fmla="val -135"/>
              <a:gd name="adj8" fmla="val -44818"/>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Librerías (API)</a:t>
            </a:r>
          </a:p>
          <a:p>
            <a:pPr algn="ctr"/>
            <a:r>
              <a:rPr lang="es-ES_tradnl" sz="1400" dirty="0"/>
              <a:t>Geo servicios</a:t>
            </a:r>
          </a:p>
          <a:p>
            <a:pPr algn="ctr"/>
            <a:r>
              <a:rPr lang="es-ES_tradnl" sz="1400" dirty="0"/>
              <a:t>Software</a:t>
            </a:r>
          </a:p>
        </p:txBody>
      </p:sp>
      <p:sp>
        <p:nvSpPr>
          <p:cNvPr id="4" name="TextBox 3"/>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427216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829" y="1124744"/>
            <a:ext cx="7406849" cy="738664"/>
          </a:xfrm>
          <a:prstGeom prst="rect">
            <a:avLst/>
          </a:prstGeom>
          <a:noFill/>
        </p:spPr>
        <p:txBody>
          <a:bodyPr wrap="square">
            <a:spAutoFit/>
          </a:bodyPr>
          <a:lstStyle/>
          <a:p>
            <a:r>
              <a:rPr lang="es-ES" altLang="ca-ES" sz="1400" dirty="0">
                <a:solidFill>
                  <a:srgbClr val="000000"/>
                </a:solidFill>
                <a:latin typeface="Tahoma" panose="020B0604030504040204" pitchFamily="34" charset="0"/>
                <a:ea typeface="Tahoma" panose="020B0604030504040204" pitchFamily="34" charset="0"/>
                <a:cs typeface="Tahoma" panose="020B0604030504040204" pitchFamily="34" charset="0"/>
              </a:rPr>
              <a:t>Conjunto heterogéneo de servicios en forma de API *(</a:t>
            </a:r>
            <a:r>
              <a:rPr lang="es-ES" altLang="ca-ES" sz="1400" dirty="0" err="1">
                <a:solidFill>
                  <a:srgbClr val="000000"/>
                </a:solidFill>
                <a:latin typeface="Tahoma" panose="020B0604030504040204" pitchFamily="34" charset="0"/>
                <a:ea typeface="Tahoma" panose="020B0604030504040204" pitchFamily="34" charset="0"/>
                <a:cs typeface="Tahoma" panose="020B0604030504040204" pitchFamily="34" charset="0"/>
              </a:rPr>
              <a:t>Application</a:t>
            </a:r>
            <a:r>
              <a:rPr lang="es-ES" altLang="ca-ES" sz="1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s-ES" altLang="ca-ES" sz="1400" dirty="0" err="1">
                <a:solidFill>
                  <a:srgbClr val="000000"/>
                </a:solidFill>
                <a:latin typeface="Tahoma" panose="020B0604030504040204" pitchFamily="34" charset="0"/>
                <a:ea typeface="Tahoma" panose="020B0604030504040204" pitchFamily="34" charset="0"/>
                <a:cs typeface="Tahoma" panose="020B0604030504040204" pitchFamily="34" charset="0"/>
              </a:rPr>
              <a:t>Programming</a:t>
            </a:r>
            <a:r>
              <a:rPr lang="es-ES" altLang="ca-ES" sz="1400" dirty="0">
                <a:solidFill>
                  <a:srgbClr val="000000"/>
                </a:solidFill>
                <a:latin typeface="Tahoma" panose="020B0604030504040204" pitchFamily="34" charset="0"/>
                <a:ea typeface="Tahoma" panose="020B0604030504040204" pitchFamily="34" charset="0"/>
                <a:cs typeface="Tahoma" panose="020B0604030504040204" pitchFamily="34" charset="0"/>
              </a:rPr>
              <a:t> Interface) </a:t>
            </a:r>
          </a:p>
          <a:p>
            <a:r>
              <a:rPr lang="es-ES" altLang="ca-ES" sz="1400" dirty="0">
                <a:solidFill>
                  <a:srgbClr val="000000"/>
                </a:solidFill>
                <a:latin typeface="Tahoma" panose="020B0604030504040204" pitchFamily="34" charset="0"/>
                <a:ea typeface="Tahoma" panose="020B0604030504040204" pitchFamily="34" charset="0"/>
                <a:cs typeface="Tahoma" panose="020B0604030504040204" pitchFamily="34" charset="0"/>
              </a:rPr>
              <a:t>que pueden ser invocados vía HTTP . Cuando una aplicación utiliza varias </a:t>
            </a:r>
            <a:r>
              <a:rPr lang="es-ES" altLang="ca-ES" sz="1400" dirty="0" err="1">
                <a:solidFill>
                  <a:srgbClr val="000000"/>
                </a:solidFill>
                <a:latin typeface="Tahoma" panose="020B0604030504040204" pitchFamily="34" charset="0"/>
                <a:ea typeface="Tahoma" panose="020B0604030504040204" pitchFamily="34" charset="0"/>
                <a:cs typeface="Tahoma" panose="020B0604030504040204" pitchFamily="34" charset="0"/>
              </a:rPr>
              <a:t>API's</a:t>
            </a:r>
            <a:r>
              <a:rPr lang="es-ES" altLang="ca-ES" sz="1400" dirty="0">
                <a:solidFill>
                  <a:srgbClr val="000000"/>
                </a:solidFill>
                <a:latin typeface="Tahoma" panose="020B0604030504040204" pitchFamily="34" charset="0"/>
                <a:ea typeface="Tahoma" panose="020B0604030504040204" pitchFamily="34" charset="0"/>
                <a:cs typeface="Tahoma" panose="020B0604030504040204" pitchFamily="34" charset="0"/>
              </a:rPr>
              <a:t> </a:t>
            </a:r>
          </a:p>
          <a:p>
            <a:r>
              <a:rPr lang="es-ES" altLang="ca-ES" sz="1400" dirty="0">
                <a:solidFill>
                  <a:srgbClr val="000000"/>
                </a:solidFill>
                <a:latin typeface="Tahoma" panose="020B0604030504040204" pitchFamily="34" charset="0"/>
                <a:ea typeface="Tahoma" panose="020B0604030504040204" pitchFamily="34" charset="0"/>
                <a:cs typeface="Tahoma" panose="020B0604030504040204" pitchFamily="34" charset="0"/>
              </a:rPr>
              <a:t>Es denominada como un </a:t>
            </a:r>
            <a:r>
              <a:rPr lang="es-ES" altLang="ca-ES" sz="1400" dirty="0" err="1">
                <a:solidFill>
                  <a:srgbClr val="000000"/>
                </a:solidFill>
                <a:latin typeface="Tahoma" panose="020B0604030504040204" pitchFamily="34" charset="0"/>
                <a:ea typeface="Tahoma" panose="020B0604030504040204" pitchFamily="34" charset="0"/>
                <a:cs typeface="Tahoma" panose="020B0604030504040204" pitchFamily="34" charset="0"/>
              </a:rPr>
              <a:t>Mashup</a:t>
            </a:r>
            <a:endParaRPr lang="es-ES" altLang="ca-ES" sz="14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 Box 2"/>
          <p:cNvSpPr txBox="1">
            <a:spLocks noChangeArrowheads="1"/>
          </p:cNvSpPr>
          <p:nvPr/>
        </p:nvSpPr>
        <p:spPr bwMode="auto">
          <a:xfrm>
            <a:off x="179513" y="5929097"/>
            <a:ext cx="89644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5400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9pPr>
          </a:lstStyle>
          <a:p>
            <a:pPr eaLnBrk="1">
              <a:buClrTx/>
              <a:buFontTx/>
              <a:buNone/>
            </a:pPr>
            <a:r>
              <a:rPr lang="es-ES" altLang="ca-ES" sz="900" dirty="0">
                <a:solidFill>
                  <a:srgbClr val="000000"/>
                </a:solidFill>
                <a:latin typeface="Tahoma" panose="020B0604030504040204" pitchFamily="34" charset="0"/>
                <a:ea typeface="Tahoma" panose="020B0604030504040204" pitchFamily="34" charset="0"/>
                <a:cs typeface="Tahoma" panose="020B0604030504040204" pitchFamily="34" charset="0"/>
              </a:rPr>
              <a:t>*Interfaz de programación de aplicaciones o API (del inglés </a:t>
            </a:r>
            <a:r>
              <a:rPr lang="es-ES" altLang="ca-ES" sz="900" dirty="0" err="1">
                <a:solidFill>
                  <a:srgbClr val="000000"/>
                </a:solidFill>
                <a:latin typeface="Tahoma" panose="020B0604030504040204" pitchFamily="34" charset="0"/>
                <a:ea typeface="Tahoma" panose="020B0604030504040204" pitchFamily="34" charset="0"/>
                <a:cs typeface="Tahoma" panose="020B0604030504040204" pitchFamily="34" charset="0"/>
              </a:rPr>
              <a:t>Application</a:t>
            </a:r>
            <a:r>
              <a:rPr lang="es-ES" altLang="ca-ES" sz="9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s-ES" altLang="ca-ES" sz="900" dirty="0" err="1">
                <a:solidFill>
                  <a:srgbClr val="000000"/>
                </a:solidFill>
                <a:latin typeface="Tahoma" panose="020B0604030504040204" pitchFamily="34" charset="0"/>
                <a:ea typeface="Tahoma" panose="020B0604030504040204" pitchFamily="34" charset="0"/>
                <a:cs typeface="Tahoma" panose="020B0604030504040204" pitchFamily="34" charset="0"/>
              </a:rPr>
              <a:t>Programming</a:t>
            </a:r>
            <a:r>
              <a:rPr lang="es-ES" altLang="ca-ES" sz="900" dirty="0">
                <a:solidFill>
                  <a:srgbClr val="000000"/>
                </a:solidFill>
                <a:latin typeface="Tahoma" panose="020B0604030504040204" pitchFamily="34" charset="0"/>
                <a:ea typeface="Tahoma" panose="020B0604030504040204" pitchFamily="34" charset="0"/>
                <a:cs typeface="Tahoma" panose="020B0604030504040204" pitchFamily="34" charset="0"/>
              </a:rPr>
              <a:t> Interface ) es el conjunto de funciones y procedimientos (o métodos , en la programación orientada a objetos ) que ofrece cierta biblioteca para ser utilizado por otro software como una capa de abstracción. Son usadas generalmente en las bibliotecas (también denominadas comúnmente "librerías"). Fuente: Wikipedia</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96065"/>
            <a:ext cx="3357562" cy="359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484233"/>
            <a:ext cx="3662363"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Box 5"/>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216480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36375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La web programable (Geo)</a:t>
            </a:r>
          </a:p>
        </p:txBody>
      </p:sp>
      <p:sp>
        <p:nvSpPr>
          <p:cNvPr id="3" name="Rectangle 2"/>
          <p:cNvSpPr/>
          <p:nvPr/>
        </p:nvSpPr>
        <p:spPr>
          <a:xfrm>
            <a:off x="2092275" y="5877272"/>
            <a:ext cx="4572000" cy="430887"/>
          </a:xfrm>
          <a:prstGeom prst="rect">
            <a:avLst/>
          </a:prstGeom>
        </p:spPr>
        <p:txBody>
          <a:bodyPr>
            <a:spAutoFit/>
          </a:bodyPr>
          <a:lstStyle/>
          <a:p>
            <a:r>
              <a:rPr lang="es-ES_tradnl" sz="1100" dirty="0">
                <a:latin typeface="Tahoma" panose="020B0604030504040204" pitchFamily="34" charset="0"/>
                <a:ea typeface="Tahoma" panose="020B0604030504040204" pitchFamily="34" charset="0"/>
                <a:cs typeface="Tahoma" panose="020B0604030504040204" pitchFamily="34" charset="0"/>
                <a:hlinkClick r:id="rId2"/>
              </a:rPr>
              <a:t>http://www.programmableweb.com/category/all/apis?category=19978</a:t>
            </a:r>
            <a:endParaRPr lang="es-ES_tradnl" sz="1100" dirty="0">
              <a:latin typeface="Tahoma" panose="020B0604030504040204" pitchFamily="34" charset="0"/>
              <a:ea typeface="Tahoma" panose="020B0604030504040204" pitchFamily="34" charset="0"/>
              <a:cs typeface="Tahoma" panose="020B0604030504040204" pitchFamily="34" charset="0"/>
            </a:endParaRPr>
          </a:p>
          <a:p>
            <a:endParaRPr lang="es-ES_tradnl" sz="1100" dirty="0">
              <a:latin typeface="Tahoma" panose="020B0604030504040204" pitchFamily="34" charset="0"/>
              <a:ea typeface="Tahoma" panose="020B0604030504040204" pitchFamily="34" charset="0"/>
              <a:cs typeface="Tahoma" panose="020B0604030504040204" pitchFamily="34" charset="0"/>
            </a:endParaRPr>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980728"/>
            <a:ext cx="7318664"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92979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40567" y="1268760"/>
            <a:ext cx="8229600" cy="4876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altLang="ca-ES" sz="1800" dirty="0">
                <a:latin typeface="Tahoma" panose="020B0604030504040204" pitchFamily="34" charset="0"/>
                <a:ea typeface="Tahoma" panose="020B0604030504040204" pitchFamily="34" charset="0"/>
                <a:cs typeface="Tahoma" panose="020B0604030504040204" pitchFamily="34" charset="0"/>
              </a:rPr>
              <a:t>Mapa y foto de referencia de todo el mundo</a:t>
            </a:r>
          </a:p>
          <a:p>
            <a:r>
              <a:rPr lang="es-ES_tradnl" altLang="ca-ES" sz="1800" dirty="0" err="1">
                <a:latin typeface="Tahoma" panose="020B0604030504040204" pitchFamily="34" charset="0"/>
                <a:ea typeface="Tahoma" panose="020B0604030504040204" pitchFamily="34" charset="0"/>
                <a:cs typeface="Tahoma" panose="020B0604030504040204" pitchFamily="34" charset="0"/>
              </a:rPr>
              <a:t>Geocodificación</a:t>
            </a:r>
            <a:endParaRPr lang="es-ES_tradnl" altLang="ca-ES" sz="1800" dirty="0">
              <a:latin typeface="Tahoma" panose="020B0604030504040204" pitchFamily="34" charset="0"/>
              <a:ea typeface="Tahoma" panose="020B0604030504040204" pitchFamily="34" charset="0"/>
              <a:cs typeface="Tahoma" panose="020B0604030504040204" pitchFamily="34" charset="0"/>
            </a:endParaRPr>
          </a:p>
          <a:p>
            <a:r>
              <a:rPr lang="es-ES_tradnl" altLang="ca-ES" sz="1800" dirty="0" err="1">
                <a:latin typeface="Tahoma" panose="020B0604030504040204" pitchFamily="34" charset="0"/>
                <a:ea typeface="Tahoma" panose="020B0604030504040204" pitchFamily="34" charset="0"/>
                <a:cs typeface="Tahoma" panose="020B0604030504040204" pitchFamily="34" charset="0"/>
              </a:rPr>
              <a:t>Routing</a:t>
            </a:r>
            <a:endParaRPr lang="es-ES_tradnl" altLang="ca-ES" sz="1800" dirty="0">
              <a:latin typeface="Tahoma" panose="020B0604030504040204" pitchFamily="34" charset="0"/>
              <a:ea typeface="Tahoma" panose="020B0604030504040204" pitchFamily="34" charset="0"/>
              <a:cs typeface="Tahoma" panose="020B0604030504040204" pitchFamily="34" charset="0"/>
            </a:endParaRPr>
          </a:p>
          <a:p>
            <a:r>
              <a:rPr lang="es-ES_tradnl" altLang="ca-ES" sz="1800" dirty="0" err="1">
                <a:latin typeface="Tahoma" panose="020B0604030504040204" pitchFamily="34" charset="0"/>
                <a:ea typeface="Tahoma" panose="020B0604030504040204" pitchFamily="34" charset="0"/>
                <a:cs typeface="Tahoma" panose="020B0604030504040204" pitchFamily="34" charset="0"/>
              </a:rPr>
              <a:t>Gazzeter</a:t>
            </a:r>
            <a:endParaRPr lang="es-ES_tradnl" altLang="ca-ES" sz="1800" dirty="0">
              <a:latin typeface="Tahoma" panose="020B0604030504040204" pitchFamily="34" charset="0"/>
              <a:ea typeface="Tahoma" panose="020B0604030504040204" pitchFamily="34" charset="0"/>
              <a:cs typeface="Tahoma" panose="020B0604030504040204" pitchFamily="34" charset="0"/>
            </a:endParaRPr>
          </a:p>
          <a:p>
            <a:r>
              <a:rPr lang="es-ES_tradnl" altLang="ca-ES" sz="1800" dirty="0">
                <a:latin typeface="Tahoma" panose="020B0604030504040204" pitchFamily="34" charset="0"/>
                <a:ea typeface="Tahoma" panose="020B0604030504040204" pitchFamily="34" charset="0"/>
                <a:cs typeface="Tahoma" panose="020B0604030504040204" pitchFamily="34" charset="0"/>
              </a:rPr>
              <a:t>Conexión a geo servicios de terceros</a:t>
            </a:r>
          </a:p>
          <a:p>
            <a:r>
              <a:rPr lang="es-ES_tradnl" altLang="ca-ES" sz="1800" dirty="0">
                <a:latin typeface="Tahoma" panose="020B0604030504040204" pitchFamily="34" charset="0"/>
                <a:ea typeface="Tahoma" panose="020B0604030504040204" pitchFamily="34" charset="0"/>
                <a:cs typeface="Tahoma" panose="020B0604030504040204" pitchFamily="34" charset="0"/>
              </a:rPr>
              <a:t>Funciones SIG</a:t>
            </a:r>
          </a:p>
          <a:p>
            <a:r>
              <a:rPr lang="es-ES_tradnl" altLang="ca-ES" sz="1800" dirty="0">
                <a:latin typeface="Tahoma" panose="020B0604030504040204" pitchFamily="34" charset="0"/>
                <a:ea typeface="Tahoma" panose="020B0604030504040204" pitchFamily="34" charset="0"/>
                <a:cs typeface="Tahoma" panose="020B0604030504040204" pitchFamily="34" charset="0"/>
              </a:rPr>
              <a:t>Integración de datos propios</a:t>
            </a:r>
          </a:p>
          <a:p>
            <a:endParaRPr lang="es-ES_tradnl" altLang="ca-ES" sz="1800" dirty="0">
              <a:latin typeface="Tahoma" panose="020B0604030504040204" pitchFamily="34" charset="0"/>
              <a:ea typeface="Tahoma" panose="020B0604030504040204" pitchFamily="34" charset="0"/>
              <a:cs typeface="Tahoma" panose="020B0604030504040204" pitchFamily="34" charset="0"/>
            </a:endParaRPr>
          </a:p>
          <a:p>
            <a:r>
              <a:rPr lang="es-ES_tradnl" altLang="ca-ES" sz="1800" dirty="0">
                <a:latin typeface="Tahoma" panose="020B0604030504040204" pitchFamily="34" charset="0"/>
                <a:ea typeface="Tahoma" panose="020B0604030504040204" pitchFamily="34" charset="0"/>
                <a:cs typeface="Tahoma" panose="020B0604030504040204" pitchFamily="34" charset="0"/>
              </a:rPr>
              <a:t>(Todo con JavaScript)</a:t>
            </a:r>
          </a:p>
          <a:p>
            <a:endParaRPr lang="es-ES_tradnl" altLang="ca-ES" sz="1800" dirty="0">
              <a:latin typeface="Tahoma" panose="020B0604030504040204" pitchFamily="34" charset="0"/>
              <a:ea typeface="Tahoma" panose="020B0604030504040204" pitchFamily="34" charset="0"/>
              <a:cs typeface="Tahoma" panose="020B0604030504040204" pitchFamily="34" charset="0"/>
            </a:endParaRPr>
          </a:p>
        </p:txBody>
      </p:sp>
      <p:sp>
        <p:nvSpPr>
          <p:cNvPr id="3" name="Title 1"/>
          <p:cNvSpPr txBox="1">
            <a:spLocks/>
          </p:cNvSpPr>
          <p:nvPr/>
        </p:nvSpPr>
        <p:spPr>
          <a:xfrm>
            <a:off x="1331640" y="397346"/>
            <a:ext cx="8229600" cy="990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1800" dirty="0">
                <a:latin typeface="Tahoma" panose="020B0604030504040204" pitchFamily="34" charset="0"/>
                <a:ea typeface="Tahoma" panose="020B0604030504040204" pitchFamily="34" charset="0"/>
                <a:cs typeface="Tahoma" panose="020B0604030504040204" pitchFamily="34" charset="0"/>
              </a:rPr>
              <a:t>Que ofrecen estas librerías</a:t>
            </a:r>
          </a:p>
        </p:txBody>
      </p:sp>
      <p:sp>
        <p:nvSpPr>
          <p:cNvPr id="4" name="TextBox 3"/>
          <p:cNvSpPr txBox="1"/>
          <p:nvPr/>
        </p:nvSpPr>
        <p:spPr>
          <a:xfrm>
            <a:off x="263829" y="374791"/>
            <a:ext cx="36375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La web programable (Geo)</a:t>
            </a:r>
          </a:p>
        </p:txBody>
      </p:sp>
    </p:spTree>
    <p:extLst>
      <p:ext uri="{BB962C8B-B14F-4D97-AF65-F5344CB8AC3E}">
        <p14:creationId xmlns:p14="http://schemas.microsoft.com/office/powerpoint/2010/main" val="3799727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725" y="1690688"/>
            <a:ext cx="7988300" cy="428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 name="Text Box 2"/>
          <p:cNvSpPr txBox="1">
            <a:spLocks noChangeArrowheads="1"/>
          </p:cNvSpPr>
          <p:nvPr/>
        </p:nvSpPr>
        <p:spPr bwMode="auto">
          <a:xfrm>
            <a:off x="1173163" y="6624638"/>
            <a:ext cx="24955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5400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9pPr>
          </a:lstStyle>
          <a:p>
            <a:pPr eaLnBrk="1">
              <a:buClrTx/>
              <a:buFontTx/>
              <a:buNone/>
            </a:pPr>
            <a:r>
              <a:rPr lang="es-ES" altLang="ca-ES" sz="1000">
                <a:solidFill>
                  <a:srgbClr val="000000"/>
                </a:solidFill>
              </a:rPr>
              <a:t>Fuente:</a:t>
            </a:r>
            <a:r>
              <a:rPr lang="en-US" altLang="ca-ES" sz="1000">
                <a:solidFill>
                  <a:srgbClr val="898989"/>
                </a:solidFill>
              </a:rPr>
              <a:t>John Musser, ProgrammableWeb</a:t>
            </a:r>
          </a:p>
        </p:txBody>
      </p:sp>
      <p:sp>
        <p:nvSpPr>
          <p:cNvPr id="4" name="Text Box 3"/>
          <p:cNvSpPr txBox="1">
            <a:spLocks noChangeArrowheads="1"/>
          </p:cNvSpPr>
          <p:nvPr/>
        </p:nvSpPr>
        <p:spPr bwMode="auto">
          <a:xfrm>
            <a:off x="3007475" y="1146175"/>
            <a:ext cx="4062413"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4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9pPr>
          </a:lstStyle>
          <a:p>
            <a:pPr eaLnBrk="1">
              <a:buClrTx/>
              <a:buFontTx/>
              <a:buNone/>
            </a:pPr>
            <a:r>
              <a:rPr lang="es-ES" altLang="ca-ES" b="1" dirty="0">
                <a:solidFill>
                  <a:schemeClr val="tx1"/>
                </a:solidFill>
              </a:rPr>
              <a:t>Evolución número de </a:t>
            </a:r>
            <a:r>
              <a:rPr lang="es-ES" altLang="ca-ES" b="1" dirty="0" err="1">
                <a:solidFill>
                  <a:schemeClr val="tx1"/>
                </a:solidFill>
              </a:rPr>
              <a:t>API,s</a:t>
            </a:r>
            <a:r>
              <a:rPr lang="es-ES" altLang="ca-ES" b="1" dirty="0">
                <a:solidFill>
                  <a:schemeClr val="tx1"/>
                </a:solidFill>
              </a:rPr>
              <a:t> abiertas</a:t>
            </a:r>
          </a:p>
        </p:txBody>
      </p:sp>
      <p:sp>
        <p:nvSpPr>
          <p:cNvPr id="5" name="TextBox 4"/>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3796180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503238" y="-242888"/>
            <a:ext cx="9070975"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9pPr>
          </a:lstStyle>
          <a:p>
            <a:pPr algn="ctr" eaLnBrk="1" hangingPunct="1">
              <a:lnSpc>
                <a:spcPct val="100000"/>
              </a:lnSpc>
              <a:buClrTx/>
              <a:buSzPct val="45000"/>
              <a:buFontTx/>
              <a:buNone/>
            </a:pPr>
            <a:r>
              <a:rPr lang="en-US" altLang="ca-ES" dirty="0">
                <a:solidFill>
                  <a:schemeClr val="tx1"/>
                </a:solidFill>
              </a:rPr>
              <a:t>REST vs. SOAP:</a:t>
            </a:r>
          </a:p>
        </p:txBody>
      </p:sp>
      <p:sp>
        <p:nvSpPr>
          <p:cNvPr id="3" name="Text Box 3"/>
          <p:cNvSpPr txBox="1">
            <a:spLocks noChangeArrowheads="1"/>
          </p:cNvSpPr>
          <p:nvPr/>
        </p:nvSpPr>
        <p:spPr bwMode="auto">
          <a:xfrm>
            <a:off x="-77788" y="5824752"/>
            <a:ext cx="10233026"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215900" indent="-214313"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1pPr>
            <a:lvl2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2pPr>
            <a:lvl3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3pPr>
            <a:lvl4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4pPr>
            <a:lvl5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9pPr>
          </a:lstStyle>
          <a:p>
            <a:pPr algn="ctr" eaLnBrk="1" hangingPunct="1">
              <a:lnSpc>
                <a:spcPct val="100000"/>
              </a:lnSpc>
              <a:spcBef>
                <a:spcPts val="1500"/>
              </a:spcBef>
              <a:buClrTx/>
              <a:buSzPct val="45000"/>
              <a:buFontTx/>
              <a:buNone/>
            </a:pPr>
            <a:r>
              <a:rPr lang="es-ES" altLang="ca-ES" sz="1400" i="1" dirty="0" err="1">
                <a:solidFill>
                  <a:srgbClr val="000000"/>
                </a:solidFill>
              </a:rPr>
              <a:t>Distribution</a:t>
            </a:r>
            <a:r>
              <a:rPr lang="es-ES" altLang="ca-ES" sz="1400" i="1" dirty="0">
                <a:solidFill>
                  <a:srgbClr val="000000"/>
                </a:solidFill>
              </a:rPr>
              <a:t> of API </a:t>
            </a:r>
            <a:r>
              <a:rPr lang="es-ES" altLang="ca-ES" sz="1400" i="1" dirty="0" err="1">
                <a:solidFill>
                  <a:srgbClr val="000000"/>
                </a:solidFill>
              </a:rPr>
              <a:t>protocols</a:t>
            </a:r>
            <a:r>
              <a:rPr lang="es-ES" altLang="ca-ES" sz="1400" i="1" dirty="0">
                <a:solidFill>
                  <a:srgbClr val="000000"/>
                </a:solidFill>
              </a:rPr>
              <a:t> and </a:t>
            </a:r>
            <a:r>
              <a:rPr lang="es-ES" altLang="ca-ES" sz="1400" i="1" dirty="0" err="1">
                <a:solidFill>
                  <a:srgbClr val="000000"/>
                </a:solidFill>
              </a:rPr>
              <a:t>styles</a:t>
            </a:r>
            <a:endParaRPr lang="es-ES" altLang="ca-ES" sz="1400" i="1" dirty="0">
              <a:solidFill>
                <a:srgbClr val="000000"/>
              </a:solidFill>
            </a:endParaRPr>
          </a:p>
        </p:txBody>
      </p:sp>
      <p:sp>
        <p:nvSpPr>
          <p:cNvPr id="4" name="Text Box 4"/>
          <p:cNvSpPr txBox="1">
            <a:spLocks noChangeArrowheads="1"/>
          </p:cNvSpPr>
          <p:nvPr/>
        </p:nvSpPr>
        <p:spPr bwMode="auto">
          <a:xfrm>
            <a:off x="2092325" y="6309320"/>
            <a:ext cx="5969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215900" indent="-214313"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1pPr>
            <a:lvl2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2pPr>
            <a:lvl3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3pPr>
            <a:lvl4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4pPr>
            <a:lvl5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9pPr>
          </a:lstStyle>
          <a:p>
            <a:pPr algn="ctr" eaLnBrk="1" hangingPunct="1">
              <a:lnSpc>
                <a:spcPct val="100000"/>
              </a:lnSpc>
              <a:spcBef>
                <a:spcPts val="750"/>
              </a:spcBef>
              <a:buClrTx/>
              <a:buSzPct val="45000"/>
              <a:buFontTx/>
              <a:buNone/>
            </a:pPr>
            <a:r>
              <a:rPr lang="en-US" altLang="ca-ES" sz="1200" i="1" dirty="0">
                <a:solidFill>
                  <a:srgbClr val="000000"/>
                </a:solidFill>
              </a:rPr>
              <a:t>Based on directory of 3,200 web APIs listed at </a:t>
            </a:r>
            <a:r>
              <a:rPr lang="en-US" altLang="ca-ES" sz="1200" i="1" dirty="0" err="1">
                <a:solidFill>
                  <a:srgbClr val="000000"/>
                </a:solidFill>
              </a:rPr>
              <a:t>ProgrammableWeb</a:t>
            </a:r>
            <a:r>
              <a:rPr lang="en-US" altLang="ca-ES" sz="1200" i="1" dirty="0">
                <a:solidFill>
                  <a:srgbClr val="000000"/>
                </a:solidFill>
              </a:rPr>
              <a:t>, May 2011</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46175"/>
            <a:ext cx="7896225"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Box 5"/>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120357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503238" y="188640"/>
            <a:ext cx="9070975"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9pPr>
          </a:lstStyle>
          <a:p>
            <a:pPr algn="ctr" eaLnBrk="1" hangingPunct="1">
              <a:lnSpc>
                <a:spcPct val="100000"/>
              </a:lnSpc>
              <a:buClrTx/>
              <a:buSzPct val="45000"/>
              <a:buFontTx/>
              <a:buNone/>
            </a:pPr>
            <a:r>
              <a:rPr lang="es-ES" altLang="ca-ES" dirty="0">
                <a:solidFill>
                  <a:schemeClr val="tx1"/>
                </a:solidFill>
              </a:rPr>
              <a:t>JSON crece: 55% de las nuevas API soportan JSON</a:t>
            </a:r>
          </a:p>
        </p:txBody>
      </p:sp>
      <p:sp>
        <p:nvSpPr>
          <p:cNvPr id="3" name="Text Box 3"/>
          <p:cNvSpPr txBox="1">
            <a:spLocks noChangeArrowheads="1"/>
          </p:cNvSpPr>
          <p:nvPr/>
        </p:nvSpPr>
        <p:spPr bwMode="auto">
          <a:xfrm>
            <a:off x="-77788" y="6243638"/>
            <a:ext cx="10233026"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215900" indent="-214313"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1pPr>
            <a:lvl2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2pPr>
            <a:lvl3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3pPr>
            <a:lvl4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4pPr>
            <a:lvl5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9pPr>
          </a:lstStyle>
          <a:p>
            <a:pPr algn="ctr" eaLnBrk="1" hangingPunct="1">
              <a:lnSpc>
                <a:spcPct val="100000"/>
              </a:lnSpc>
              <a:spcBef>
                <a:spcPts val="1500"/>
              </a:spcBef>
              <a:buClrTx/>
              <a:buSzPct val="45000"/>
              <a:buFontTx/>
              <a:buNone/>
            </a:pPr>
            <a:r>
              <a:rPr lang="es-ES" altLang="ca-ES" sz="1400" i="1">
                <a:solidFill>
                  <a:srgbClr val="000000"/>
                </a:solidFill>
              </a:rPr>
              <a:t>Percentage of new APIs with JSON support</a:t>
            </a:r>
          </a:p>
        </p:txBody>
      </p:sp>
      <p:sp>
        <p:nvSpPr>
          <p:cNvPr id="4" name="Text Box 4"/>
          <p:cNvSpPr txBox="1">
            <a:spLocks noChangeArrowheads="1"/>
          </p:cNvSpPr>
          <p:nvPr/>
        </p:nvSpPr>
        <p:spPr bwMode="auto">
          <a:xfrm>
            <a:off x="2092325" y="6531474"/>
            <a:ext cx="5969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215900" indent="-214313"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1pPr>
            <a:lvl2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2pPr>
            <a:lvl3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3pPr>
            <a:lvl4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4pPr>
            <a:lvl5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9pPr>
          </a:lstStyle>
          <a:p>
            <a:pPr algn="ctr" eaLnBrk="1" hangingPunct="1">
              <a:lnSpc>
                <a:spcPct val="100000"/>
              </a:lnSpc>
              <a:spcBef>
                <a:spcPts val="750"/>
              </a:spcBef>
              <a:buClrTx/>
              <a:buSzPct val="45000"/>
              <a:buFontTx/>
              <a:buNone/>
            </a:pPr>
            <a:r>
              <a:rPr lang="en-US" altLang="ca-ES" sz="1200" i="1" dirty="0">
                <a:solidFill>
                  <a:srgbClr val="000000"/>
                </a:solidFill>
              </a:rPr>
              <a:t>Based on directory of 3,200 web APIs listed at </a:t>
            </a:r>
            <a:r>
              <a:rPr lang="en-US" altLang="ca-ES" sz="1200" i="1" dirty="0" err="1">
                <a:solidFill>
                  <a:srgbClr val="000000"/>
                </a:solidFill>
              </a:rPr>
              <a:t>ProgrammableWeb</a:t>
            </a:r>
            <a:r>
              <a:rPr lang="en-US" altLang="ca-ES" sz="1200" i="1" dirty="0">
                <a:solidFill>
                  <a:srgbClr val="000000"/>
                </a:solidFill>
              </a:rPr>
              <a:t>, May 2011</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750" y="1217613"/>
            <a:ext cx="7475538"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Box 5"/>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354425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3793539" cy="830997"/>
          </a:xfrm>
          <a:prstGeom prst="rect">
            <a:avLst/>
          </a:prstGeom>
          <a:noFill/>
        </p:spPr>
        <p:txBody>
          <a:bodyPr wrap="none" rtlCol="0">
            <a:spAutoFit/>
          </a:bodyPr>
          <a:lstStyle/>
          <a:p>
            <a:r>
              <a:rPr lang="es-ES_tradnl" sz="4800" dirty="0">
                <a:latin typeface="Tahoma" panose="020B0604030504040204" pitchFamily="34" charset="0"/>
                <a:ea typeface="Tahoma" panose="020B0604030504040204" pitchFamily="34" charset="0"/>
                <a:cs typeface="Tahoma" panose="020B0604030504040204" pitchFamily="34" charset="0"/>
              </a:rPr>
              <a:t>( Paréntesis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2150956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88640"/>
            <a:ext cx="3804115" cy="400110"/>
          </a:xfrm>
          <a:prstGeom prst="rect">
            <a:avLst/>
          </a:prstGeom>
          <a:noFill/>
        </p:spPr>
        <p:txBody>
          <a:bodyPr wrap="squar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Enunciados clase</a:t>
            </a:r>
          </a:p>
        </p:txBody>
      </p:sp>
      <p:pic>
        <p:nvPicPr>
          <p:cNvPr id="4098"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588224" y="188641"/>
            <a:ext cx="1512168" cy="1023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ángulo 2">
            <a:extLst>
              <a:ext uri="{FF2B5EF4-FFF2-40B4-BE49-F238E27FC236}">
                <a16:creationId xmlns:a16="http://schemas.microsoft.com/office/drawing/2014/main" id="{8E134A93-454C-4F66-86E4-0B463DEAE379}"/>
              </a:ext>
            </a:extLst>
          </p:cNvPr>
          <p:cNvSpPr/>
          <p:nvPr/>
        </p:nvSpPr>
        <p:spPr>
          <a:xfrm>
            <a:off x="323528" y="588750"/>
            <a:ext cx="8064896" cy="626925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6" name="Group 1550">
            <a:extLst>
              <a:ext uri="{FF2B5EF4-FFF2-40B4-BE49-F238E27FC236}">
                <a16:creationId xmlns:a16="http://schemas.microsoft.com/office/drawing/2014/main" id="{EFE48C00-48D1-4848-B95A-4B11D9C38C87}"/>
              </a:ext>
            </a:extLst>
          </p:cNvPr>
          <p:cNvGraphicFramePr>
            <a:graphicFrameLocks noGrp="1"/>
          </p:cNvGraphicFramePr>
          <p:nvPr>
            <p:extLst>
              <p:ext uri="{D42A27DB-BD31-4B8C-83A1-F6EECF244321}">
                <p14:modId xmlns:p14="http://schemas.microsoft.com/office/powerpoint/2010/main" val="2226074444"/>
              </p:ext>
            </p:extLst>
          </p:nvPr>
        </p:nvGraphicFramePr>
        <p:xfrm>
          <a:off x="467544" y="649279"/>
          <a:ext cx="7820025" cy="6217069"/>
        </p:xfrm>
        <a:graphic>
          <a:graphicData uri="http://schemas.openxmlformats.org/drawingml/2006/table">
            <a:tbl>
              <a:tblPr/>
              <a:tblGrid>
                <a:gridCol w="1367383">
                  <a:extLst>
                    <a:ext uri="{9D8B030D-6E8A-4147-A177-3AD203B41FA5}">
                      <a16:colId xmlns:a16="http://schemas.microsoft.com/office/drawing/2014/main" val="20000"/>
                    </a:ext>
                  </a:extLst>
                </a:gridCol>
                <a:gridCol w="4933404">
                  <a:extLst>
                    <a:ext uri="{9D8B030D-6E8A-4147-A177-3AD203B41FA5}">
                      <a16:colId xmlns:a16="http://schemas.microsoft.com/office/drawing/2014/main" val="20001"/>
                    </a:ext>
                  </a:extLst>
                </a:gridCol>
                <a:gridCol w="1519238">
                  <a:extLst>
                    <a:ext uri="{9D8B030D-6E8A-4147-A177-3AD203B41FA5}">
                      <a16:colId xmlns:a16="http://schemas.microsoft.com/office/drawing/2014/main" val="20002"/>
                    </a:ext>
                  </a:extLst>
                </a:gridCol>
              </a:tblGrid>
              <a:tr h="25902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100" b="1" i="0" u="none" strike="noStrike" cap="none" normalizeH="0" baseline="0" dirty="0">
                          <a:ln>
                            <a:noFill/>
                          </a:ln>
                          <a:solidFill>
                            <a:srgbClr val="FFFFFF"/>
                          </a:solidFill>
                          <a:effectLst/>
                          <a:latin typeface="Tahoma" pitchFamily="34" charset="0"/>
                          <a:ea typeface="Times New Roman" pitchFamily="18" charset="0"/>
                          <a:cs typeface="Tahoma" pitchFamily="34" charset="0"/>
                        </a:rPr>
                        <a:t>DÍA</a:t>
                      </a:r>
                      <a:endParaRPr kumimoji="0" lang="es-ES" sz="1100" b="0" i="0" u="none" strike="noStrike" cap="none" normalizeH="0" baseline="0" dirty="0">
                        <a:ln>
                          <a:noFill/>
                        </a:ln>
                        <a:solidFill>
                          <a:schemeClr val="tx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100" b="1" i="0" u="none" strike="noStrike" cap="none" normalizeH="0" baseline="0" dirty="0">
                          <a:ln>
                            <a:noFill/>
                          </a:ln>
                          <a:solidFill>
                            <a:srgbClr val="FFFFFF"/>
                          </a:solidFill>
                          <a:effectLst/>
                          <a:latin typeface="Tahoma" pitchFamily="34" charset="0"/>
                          <a:ea typeface="Times New Roman" pitchFamily="18" charset="0"/>
                          <a:cs typeface="Tahoma" pitchFamily="34" charset="0"/>
                        </a:rPr>
                        <a:t>TEMA</a:t>
                      </a:r>
                      <a:endParaRPr kumimoji="0" lang="es-ES" sz="1100" b="0" i="0" u="none" strike="noStrike" cap="none" normalizeH="0" baseline="0" dirty="0">
                        <a:ln>
                          <a:noFill/>
                        </a:ln>
                        <a:solidFill>
                          <a:schemeClr val="tx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100" b="1" i="0" u="none" strike="noStrike" cap="none" normalizeH="0" baseline="0">
                          <a:ln>
                            <a:noFill/>
                          </a:ln>
                          <a:solidFill>
                            <a:srgbClr val="FFFFFF"/>
                          </a:solidFill>
                          <a:effectLst/>
                          <a:latin typeface="Tahoma" pitchFamily="34" charset="0"/>
                          <a:ea typeface="Times New Roman" pitchFamily="18" charset="0"/>
                          <a:cs typeface="Tahoma" pitchFamily="34" charset="0"/>
                        </a:rPr>
                        <a:t>PROFESOR</a:t>
                      </a:r>
                      <a:endParaRPr kumimoji="0" lang="es-ES" sz="1100" b="0"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9021">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17/01/18</a:t>
                      </a: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Introducción a la </a:t>
                      </a:r>
                      <a:r>
                        <a:rPr kumimoji="0" lang="es-ES" sz="1100" b="0" i="0" u="none" strike="noStrike" cap="none" normalizeH="0" baseline="0" dirty="0" err="1">
                          <a:ln>
                            <a:noFill/>
                          </a:ln>
                          <a:solidFill>
                            <a:schemeClr val="bg1"/>
                          </a:solidFill>
                          <a:effectLst/>
                          <a:latin typeface="Tahoma" pitchFamily="34" charset="0"/>
                          <a:ea typeface="Times New Roman" pitchFamily="18" charset="0"/>
                          <a:cs typeface="Tahoma" pitchFamily="34" charset="0"/>
                        </a:rPr>
                        <a:t>GeoWeb</a:t>
                      </a: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 : Herramientas, Servicios y Conceptos</a:t>
                      </a: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a:ln>
                            <a:noFill/>
                          </a:ln>
                          <a:solidFill>
                            <a:schemeClr val="bg1"/>
                          </a:solidFill>
                          <a:effectLst/>
                          <a:latin typeface="Tahoma" pitchFamily="34" charset="0"/>
                          <a:ea typeface="Times New Roman" pitchFamily="18" charset="0"/>
                          <a:cs typeface="Tahoma" pitchFamily="34" charset="0"/>
                        </a:rPr>
                        <a:t>Víctor Pascual</a:t>
                      </a:r>
                      <a:endParaRPr kumimoji="0" lang="es-ES" sz="1100" b="0" i="0" u="none" strike="noStrike" cap="none" normalizeH="0" baseline="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9021">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22/01/18</a:t>
                      </a: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Introducción Leaflet (I) </a:t>
                      </a:r>
                      <a:r>
                        <a:rPr kumimoji="0" lang="es-ES" sz="1100" b="0" i="0" u="none" strike="noStrike" cap="none" normalizeH="0" baseline="0">
                          <a:ln>
                            <a:noFill/>
                          </a:ln>
                          <a:solidFill>
                            <a:schemeClr val="bg1"/>
                          </a:solidFill>
                          <a:effectLst/>
                          <a:latin typeface="Tahoma" pitchFamily="34" charset="0"/>
                          <a:ea typeface="Times New Roman" pitchFamily="18" charset="0"/>
                          <a:cs typeface="Tahoma" pitchFamily="34" charset="0"/>
                        </a:rPr>
                        <a:t>y GitHub</a:t>
                      </a: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a:ln>
                            <a:noFill/>
                          </a:ln>
                          <a:solidFill>
                            <a:schemeClr val="bg1"/>
                          </a:solidFill>
                          <a:effectLst/>
                          <a:latin typeface="Tahoma" pitchFamily="34" charset="0"/>
                          <a:ea typeface="Times New Roman" pitchFamily="18" charset="0"/>
                          <a:cs typeface="Tahoma" pitchFamily="34" charset="0"/>
                        </a:rPr>
                        <a:t>Víctor Pascual</a:t>
                      </a:r>
                      <a:endParaRPr kumimoji="0" lang="es-ES" sz="1100" b="0" i="0" u="none" strike="noStrike" cap="none" normalizeH="0" baseline="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9426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24/01/18</a:t>
                      </a: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err="1">
                          <a:ln>
                            <a:noFill/>
                          </a:ln>
                          <a:solidFill>
                            <a:schemeClr val="bg1"/>
                          </a:solidFill>
                          <a:effectLst/>
                          <a:latin typeface="Tahoma" pitchFamily="34" charset="0"/>
                          <a:ea typeface="Times New Roman" pitchFamily="18" charset="0"/>
                          <a:cs typeface="Tahoma" pitchFamily="34" charset="0"/>
                        </a:rPr>
                        <a:t>Leaflet</a:t>
                      </a: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 (II)</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Ejemplos prácticos con </a:t>
                      </a:r>
                      <a:r>
                        <a:rPr kumimoji="0" lang="es-ES" sz="1100" b="0" i="0" u="none" strike="noStrike" cap="none" normalizeH="0" baseline="0" dirty="0" err="1">
                          <a:ln>
                            <a:noFill/>
                          </a:ln>
                          <a:solidFill>
                            <a:schemeClr val="bg1"/>
                          </a:solidFill>
                          <a:effectLst/>
                          <a:latin typeface="Tahoma" pitchFamily="34" charset="0"/>
                          <a:ea typeface="Times New Roman" pitchFamily="18" charset="0"/>
                          <a:cs typeface="Tahoma" pitchFamily="34" charset="0"/>
                        </a:rPr>
                        <a:t>plugins</a:t>
                      </a: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 de </a:t>
                      </a:r>
                      <a:r>
                        <a:rPr kumimoji="0" lang="es-ES" sz="1100" b="0" i="0" u="none" strike="noStrike" cap="none" normalizeH="0" baseline="0" dirty="0" err="1">
                          <a:ln>
                            <a:noFill/>
                          </a:ln>
                          <a:solidFill>
                            <a:schemeClr val="bg1"/>
                          </a:solidFill>
                          <a:effectLst/>
                          <a:latin typeface="Tahoma" pitchFamily="34" charset="0"/>
                          <a:ea typeface="Times New Roman" pitchFamily="18" charset="0"/>
                          <a:cs typeface="Tahoma" pitchFamily="34" charset="0"/>
                        </a:rPr>
                        <a:t>Leaflet</a:t>
                      </a:r>
                      <a:endPar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s-ES" sz="1100" b="0" i="0" u="none" strike="noStrike" kern="1200" cap="none" spc="0" normalizeH="0" baseline="0" noProof="0" dirty="0">
                        <a:ln>
                          <a:noFill/>
                        </a:ln>
                        <a:solidFill>
                          <a:srgbClr val="FFFFFF"/>
                        </a:solidFill>
                        <a:effectLst/>
                        <a:uLnTx/>
                        <a:uFillTx/>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Víctor Pascual</a:t>
                      </a: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9426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26/01/18</a:t>
                      </a: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s-ES" sz="1100" b="0" i="0" u="none" strike="noStrike" kern="1200" cap="none" spc="0" normalizeH="0" baseline="0" noProof="0" dirty="0">
                          <a:ln>
                            <a:noFill/>
                          </a:ln>
                          <a:solidFill>
                            <a:srgbClr val="FFFFFF"/>
                          </a:solidFill>
                          <a:effectLst/>
                          <a:uLnTx/>
                          <a:uFillTx/>
                          <a:latin typeface="Tahoma" pitchFamily="34" charset="0"/>
                          <a:ea typeface="Times New Roman" pitchFamily="18" charset="0"/>
                          <a:cs typeface="Tahoma" pitchFamily="34" charset="0"/>
                        </a:rPr>
                        <a:t>Trabajo personal</a:t>
                      </a:r>
                      <a:endParaRPr kumimoji="0" lang="ca-ES" sz="1100" b="0" i="0" u="none" strike="noStrike" kern="1200" cap="none" spc="0" normalizeH="0" baseline="0" noProof="0" dirty="0">
                        <a:ln>
                          <a:noFill/>
                        </a:ln>
                        <a:solidFill>
                          <a:srgbClr val="FFFFFF"/>
                        </a:solidFill>
                        <a:effectLst/>
                        <a:uLnTx/>
                        <a:uFillTx/>
                        <a:latin typeface="Times New Roman" pitchFamily="18" charset="0"/>
                        <a:ea typeface="Times New Roman" pitchFamily="18" charset="0"/>
                        <a:cs typeface="Tahoma"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s-ES" sz="1100" b="0" i="0" u="none" strike="noStrike" kern="1200" cap="none" spc="0" normalizeH="0" baseline="0" noProof="0" dirty="0">
                          <a:ln>
                            <a:noFill/>
                          </a:ln>
                          <a:solidFill>
                            <a:srgbClr val="FFFFFF"/>
                          </a:solidFill>
                          <a:effectLst/>
                          <a:uLnTx/>
                          <a:uFillTx/>
                          <a:latin typeface="Tahoma" pitchFamily="34" charset="0"/>
                          <a:ea typeface="Times New Roman" pitchFamily="18" charset="0"/>
                          <a:cs typeface="Tahoma" pitchFamily="34" charset="0"/>
                        </a:rPr>
                        <a:t>- repaso temas</a:t>
                      </a:r>
                      <a:endParaRPr kumimoji="0" lang="ca-ES" sz="1100" b="0" i="0" u="none" strike="noStrike" kern="1200" cap="none" spc="0" normalizeH="0" baseline="0" noProof="0" dirty="0">
                        <a:ln>
                          <a:noFill/>
                        </a:ln>
                        <a:solidFill>
                          <a:srgbClr val="FFFFFF"/>
                        </a:solidFill>
                        <a:effectLst/>
                        <a:uLnTx/>
                        <a:uFillTx/>
                        <a:latin typeface="Times New Roman" pitchFamily="18" charset="0"/>
                        <a:ea typeface="Times New Roman" pitchFamily="18" charset="0"/>
                        <a:cs typeface="Tahoma"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s-ES" sz="1100" b="0" i="0" u="none" strike="noStrike" kern="1200" cap="none" spc="0" normalizeH="0" baseline="0" noProof="0" dirty="0">
                          <a:ln>
                            <a:noFill/>
                          </a:ln>
                          <a:solidFill>
                            <a:srgbClr val="FFFFFF"/>
                          </a:solidFill>
                          <a:effectLst/>
                          <a:uLnTx/>
                          <a:uFillTx/>
                          <a:latin typeface="Tahoma" pitchFamily="34" charset="0"/>
                          <a:ea typeface="Times New Roman" pitchFamily="18" charset="0"/>
                          <a:cs typeface="Tahoma" pitchFamily="34" charset="0"/>
                        </a:rPr>
                        <a:t>- Taller – Darnos de alta en </a:t>
                      </a:r>
                      <a:r>
                        <a:rPr kumimoji="0" lang="es-ES" sz="1100" b="0" i="0" u="none" strike="noStrike" kern="1200" cap="none" spc="0" normalizeH="0" baseline="0" noProof="0" dirty="0" err="1">
                          <a:ln>
                            <a:noFill/>
                          </a:ln>
                          <a:solidFill>
                            <a:srgbClr val="FFFFFF"/>
                          </a:solidFill>
                          <a:effectLst/>
                          <a:uLnTx/>
                          <a:uFillTx/>
                          <a:latin typeface="Tahoma" pitchFamily="34" charset="0"/>
                          <a:ea typeface="Times New Roman" pitchFamily="18" charset="0"/>
                          <a:cs typeface="Tahoma" pitchFamily="34" charset="0"/>
                        </a:rPr>
                        <a:t>MapBox</a:t>
                      </a:r>
                      <a:r>
                        <a:rPr kumimoji="0" lang="es-ES" sz="1100" b="0" i="0" u="none" strike="noStrike" kern="1200" cap="none" spc="0" normalizeH="0" baseline="0" noProof="0" dirty="0">
                          <a:ln>
                            <a:noFill/>
                          </a:ln>
                          <a:solidFill>
                            <a:srgbClr val="FFFFFF"/>
                          </a:solidFill>
                          <a:effectLst/>
                          <a:uLnTx/>
                          <a:uFillTx/>
                          <a:latin typeface="Tahoma" pitchFamily="34" charset="0"/>
                          <a:ea typeface="Times New Roman" pitchFamily="18" charset="0"/>
                          <a:cs typeface="Tahoma" pitchFamily="34" charset="0"/>
                        </a:rPr>
                        <a:t> i </a:t>
                      </a:r>
                      <a:r>
                        <a:rPr kumimoji="0" lang="es-ES" sz="1100" b="0" i="0" u="none" strike="noStrike" kern="1200" cap="none" spc="0" normalizeH="0" baseline="0" noProof="0" dirty="0" err="1">
                          <a:ln>
                            <a:noFill/>
                          </a:ln>
                          <a:solidFill>
                            <a:srgbClr val="FFFFFF"/>
                          </a:solidFill>
                          <a:effectLst/>
                          <a:uLnTx/>
                          <a:uFillTx/>
                          <a:latin typeface="Tahoma" pitchFamily="34" charset="0"/>
                          <a:ea typeface="Times New Roman" pitchFamily="18" charset="0"/>
                          <a:cs typeface="Tahoma" pitchFamily="34" charset="0"/>
                        </a:rPr>
                        <a:t>Carto</a:t>
                      </a:r>
                      <a:r>
                        <a:rPr kumimoji="0" lang="es-ES" sz="1100" b="0" i="0" u="none" strike="noStrike" kern="1200" cap="none" spc="0" normalizeH="0" baseline="0" noProof="0" dirty="0">
                          <a:ln>
                            <a:noFill/>
                          </a:ln>
                          <a:solidFill>
                            <a:srgbClr val="FFFFFF"/>
                          </a:solidFill>
                          <a:effectLst/>
                          <a:uLnTx/>
                          <a:uFillTx/>
                          <a:latin typeface="Tahoma" pitchFamily="34" charset="0"/>
                          <a:ea typeface="Times New Roman" pitchFamily="18" charset="0"/>
                          <a:cs typeface="Tahoma" pitchFamily="34" charset="0"/>
                        </a:rPr>
                        <a:t>. Propuesta Mashup</a:t>
                      </a:r>
                      <a:endParaRPr kumimoji="0" lang="es-ES" sz="1100" b="0" i="0" u="none" strike="noStrike" kern="1200" cap="none" spc="0" normalizeH="0" baseline="0" noProof="0" dirty="0">
                        <a:ln>
                          <a:noFill/>
                        </a:ln>
                        <a:solidFill>
                          <a:srgbClr val="FFFFFF"/>
                        </a:solidFill>
                        <a:effectLst/>
                        <a:uLnTx/>
                        <a:uFillTx/>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Víctor Pascual</a:t>
                      </a: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61799">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29/01/18</a:t>
                      </a: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pt-BR" sz="1100" b="0" i="0" u="none" strike="noStrike" kern="1200" cap="none" normalizeH="0" baseline="0" dirty="0">
                          <a:ln>
                            <a:noFill/>
                          </a:ln>
                          <a:solidFill>
                            <a:schemeClr val="bg1"/>
                          </a:solidFill>
                          <a:effectLst/>
                          <a:latin typeface="Tahoma" pitchFamily="34" charset="0"/>
                          <a:ea typeface="Times New Roman" pitchFamily="18" charset="0"/>
                          <a:cs typeface="Tahoma" pitchFamily="34" charset="0"/>
                        </a:rPr>
                        <a:t>API de </a:t>
                      </a:r>
                      <a:r>
                        <a:rPr kumimoji="0" lang="pt-BR" sz="1100" b="0" i="0" u="none" strike="noStrike" kern="1200" cap="none" normalizeH="0" baseline="0" dirty="0" err="1">
                          <a:ln>
                            <a:noFill/>
                          </a:ln>
                          <a:solidFill>
                            <a:schemeClr val="bg1"/>
                          </a:solidFill>
                          <a:effectLst/>
                          <a:latin typeface="Tahoma" pitchFamily="34" charset="0"/>
                          <a:ea typeface="Times New Roman" pitchFamily="18" charset="0"/>
                          <a:cs typeface="Tahoma" pitchFamily="34" charset="0"/>
                        </a:rPr>
                        <a:t>Datos</a:t>
                      </a:r>
                      <a:r>
                        <a:rPr kumimoji="0" lang="pt-BR" sz="1100" b="0" i="0" u="none" strike="noStrike" kern="1200" cap="none" normalizeH="0" baseline="0" dirty="0">
                          <a:ln>
                            <a:noFill/>
                          </a:ln>
                          <a:solidFill>
                            <a:schemeClr val="bg1"/>
                          </a:solidFill>
                          <a:effectLst/>
                          <a:latin typeface="Tahoma" pitchFamily="34" charset="0"/>
                          <a:ea typeface="Times New Roman" pitchFamily="18" charset="0"/>
                          <a:cs typeface="Tahoma" pitchFamily="34" charset="0"/>
                        </a:rPr>
                        <a:t> </a:t>
                      </a:r>
                      <a:r>
                        <a:rPr kumimoji="0" lang="pt-BR" sz="1100" b="0" i="0" u="none" strike="noStrike" kern="1200" cap="none" normalizeH="0" baseline="0" dirty="0" err="1">
                          <a:ln>
                            <a:noFill/>
                          </a:ln>
                          <a:solidFill>
                            <a:schemeClr val="bg1"/>
                          </a:solidFill>
                          <a:effectLst/>
                          <a:latin typeface="Tahoma" pitchFamily="34" charset="0"/>
                          <a:ea typeface="Times New Roman" pitchFamily="18" charset="0"/>
                          <a:cs typeface="Tahoma" pitchFamily="34" charset="0"/>
                        </a:rPr>
                        <a:t>Abiertos</a:t>
                      </a:r>
                      <a:endParaRPr kumimoji="0" lang="pt-BR" sz="1100" b="0" i="0" u="none" strike="noStrike" kern="1200" cap="none" normalizeH="0" baseline="0" dirty="0">
                        <a:ln>
                          <a:noFill/>
                        </a:ln>
                        <a:solidFill>
                          <a:schemeClr val="bg1"/>
                        </a:solidFill>
                        <a:effectLst/>
                        <a:latin typeface="Tahoma" pitchFamily="34" charset="0"/>
                        <a:ea typeface="Times New Roman" pitchFamily="18" charset="0"/>
                        <a:cs typeface="Tahoma"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pt-BR" sz="1100" b="0" i="0" u="none" strike="noStrike" kern="1200" cap="none" normalizeH="0" baseline="0" dirty="0" err="1">
                          <a:ln>
                            <a:noFill/>
                          </a:ln>
                          <a:solidFill>
                            <a:schemeClr val="bg1"/>
                          </a:solidFill>
                          <a:effectLst/>
                          <a:latin typeface="Tahoma" pitchFamily="34" charset="0"/>
                          <a:ea typeface="Times New Roman" pitchFamily="18" charset="0"/>
                          <a:cs typeface="Tahoma" pitchFamily="34" charset="0"/>
                        </a:rPr>
                        <a:t>Utilitzar</a:t>
                      </a:r>
                      <a:r>
                        <a:rPr kumimoji="0" lang="pt-BR" sz="1100" b="0" i="0" u="none" strike="noStrike" kern="1200" cap="none" normalizeH="0" baseline="0" dirty="0">
                          <a:ln>
                            <a:noFill/>
                          </a:ln>
                          <a:solidFill>
                            <a:schemeClr val="bg1"/>
                          </a:solidFill>
                          <a:effectLst/>
                          <a:latin typeface="Tahoma" pitchFamily="34" charset="0"/>
                          <a:ea typeface="Times New Roman" pitchFamily="18" charset="0"/>
                          <a:cs typeface="Tahoma" pitchFamily="34" charset="0"/>
                        </a:rPr>
                        <a:t> </a:t>
                      </a:r>
                      <a:r>
                        <a:rPr kumimoji="0" lang="pt-BR" sz="1100" b="0" i="0" u="none" strike="noStrike" kern="1200" cap="none" normalizeH="0" baseline="0" dirty="0" err="1">
                          <a:ln>
                            <a:noFill/>
                          </a:ln>
                          <a:solidFill>
                            <a:schemeClr val="bg1"/>
                          </a:solidFill>
                          <a:effectLst/>
                          <a:latin typeface="Tahoma" pitchFamily="34" charset="0"/>
                          <a:ea typeface="Times New Roman" pitchFamily="18" charset="0"/>
                          <a:cs typeface="Tahoma" pitchFamily="34" charset="0"/>
                        </a:rPr>
                        <a:t>api</a:t>
                      </a:r>
                      <a:r>
                        <a:rPr kumimoji="0" lang="pt-BR" sz="1100" b="0" i="0" u="none" strike="noStrike" kern="1200" cap="none" normalizeH="0" baseline="0" dirty="0">
                          <a:ln>
                            <a:noFill/>
                          </a:ln>
                          <a:solidFill>
                            <a:schemeClr val="bg1"/>
                          </a:solidFill>
                          <a:effectLst/>
                          <a:latin typeface="Tahoma" pitchFamily="34" charset="0"/>
                          <a:ea typeface="Times New Roman" pitchFamily="18" charset="0"/>
                          <a:cs typeface="Tahoma" pitchFamily="34" charset="0"/>
                        </a:rPr>
                        <a:t> SOCRATA i CKAN para </a:t>
                      </a:r>
                      <a:r>
                        <a:rPr kumimoji="0" lang="pt-BR" sz="1100" b="0" i="0" u="none" strike="noStrike" kern="1200" cap="none" normalizeH="0" baseline="0" dirty="0" err="1">
                          <a:ln>
                            <a:noFill/>
                          </a:ln>
                          <a:solidFill>
                            <a:schemeClr val="bg1"/>
                          </a:solidFill>
                          <a:effectLst/>
                          <a:latin typeface="Tahoma" pitchFamily="34" charset="0"/>
                          <a:ea typeface="Times New Roman" pitchFamily="18" charset="0"/>
                          <a:cs typeface="Tahoma" pitchFamily="34" charset="0"/>
                        </a:rPr>
                        <a:t>datos</a:t>
                      </a:r>
                      <a:r>
                        <a:rPr kumimoji="0" lang="pt-BR" sz="1100" b="0" i="0" u="none" strike="noStrike" kern="1200" cap="none" normalizeH="0" baseline="0" dirty="0">
                          <a:ln>
                            <a:noFill/>
                          </a:ln>
                          <a:solidFill>
                            <a:schemeClr val="bg1"/>
                          </a:solidFill>
                          <a:effectLst/>
                          <a:latin typeface="Tahoma" pitchFamily="34" charset="0"/>
                          <a:ea typeface="Times New Roman" pitchFamily="18" charset="0"/>
                          <a:cs typeface="Tahoma" pitchFamily="34" charset="0"/>
                        </a:rPr>
                        <a:t> </a:t>
                      </a:r>
                      <a:r>
                        <a:rPr kumimoji="0" lang="pt-BR" sz="1100" b="0" i="0" u="none" strike="noStrike" kern="1200" cap="none" normalizeH="0" baseline="0" dirty="0" err="1">
                          <a:ln>
                            <a:noFill/>
                          </a:ln>
                          <a:solidFill>
                            <a:schemeClr val="bg1"/>
                          </a:solidFill>
                          <a:effectLst/>
                          <a:latin typeface="Tahoma" pitchFamily="34" charset="0"/>
                          <a:ea typeface="Times New Roman" pitchFamily="18" charset="0"/>
                          <a:cs typeface="Tahoma" pitchFamily="34" charset="0"/>
                        </a:rPr>
                        <a:t>geo</a:t>
                      </a:r>
                      <a:endParaRPr kumimoji="0" lang="pt-BR" sz="1100" b="0" i="0" u="none" strike="noStrike" kern="1200" cap="none" normalizeH="0" baseline="0" dirty="0">
                        <a:ln>
                          <a:noFill/>
                        </a:ln>
                        <a:solidFill>
                          <a:schemeClr val="bg1"/>
                        </a:solidFill>
                        <a:effectLst/>
                        <a:latin typeface="Tahoma" pitchFamily="34" charset="0"/>
                        <a:ea typeface="Times New Roman" pitchFamily="18" charset="0"/>
                        <a:cs typeface="Tahoma"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 </a:t>
                      </a: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Víctor Pascual</a:t>
                      </a: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61879">
                <a:tc>
                  <a: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s-ES" sz="1100" b="0" i="0" u="none" strike="noStrike" kern="1200" cap="none" spc="0" normalizeH="0" baseline="0" noProof="0" dirty="0">
                          <a:ln>
                            <a:noFill/>
                          </a:ln>
                          <a:solidFill>
                            <a:srgbClr val="FFFFFF"/>
                          </a:solidFill>
                          <a:effectLst/>
                          <a:uLnTx/>
                          <a:uFillTx/>
                          <a:latin typeface="Tahoma" pitchFamily="34" charset="0"/>
                          <a:ea typeface="Times New Roman" pitchFamily="18" charset="0"/>
                          <a:cs typeface="Tahoma" pitchFamily="34" charset="0"/>
                        </a:rPr>
                        <a:t>31/01/18</a:t>
                      </a:r>
                      <a:endParaRPr kumimoji="0" lang="es-ES" sz="1100" b="0" i="0" u="none" strike="noStrike" kern="1200" cap="none" spc="0" normalizeH="0" baseline="0" noProof="0" dirty="0">
                        <a:ln>
                          <a:noFill/>
                        </a:ln>
                        <a:solidFill>
                          <a:srgbClr val="FFFFFF"/>
                        </a:solidFill>
                        <a:effectLst/>
                        <a:uLnTx/>
                        <a:uFillTx/>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Introducción a </a:t>
                      </a:r>
                      <a:r>
                        <a:rPr kumimoji="0" lang="es-ES" sz="1100" b="0" i="0" u="none" strike="noStrike" cap="none" normalizeH="0" baseline="0" dirty="0" err="1">
                          <a:ln>
                            <a:noFill/>
                          </a:ln>
                          <a:solidFill>
                            <a:schemeClr val="bg1"/>
                          </a:solidFill>
                          <a:effectLst/>
                          <a:latin typeface="Tahoma" pitchFamily="34" charset="0"/>
                          <a:ea typeface="Times New Roman" pitchFamily="18" charset="0"/>
                          <a:cs typeface="Tahoma" pitchFamily="34" charset="0"/>
                        </a:rPr>
                        <a:t>Mapbox</a:t>
                      </a: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   Mapas Base</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  </a:t>
                      </a:r>
                      <a:r>
                        <a:rPr kumimoji="0" lang="es-ES" sz="1100" b="0" i="0" u="none" strike="noStrike" cap="none" normalizeH="0" baseline="0" dirty="0" err="1">
                          <a:ln>
                            <a:noFill/>
                          </a:ln>
                          <a:solidFill>
                            <a:schemeClr val="bg1"/>
                          </a:solidFill>
                          <a:effectLst/>
                          <a:latin typeface="Tahoma" pitchFamily="34" charset="0"/>
                          <a:ea typeface="Times New Roman" pitchFamily="18" charset="0"/>
                          <a:cs typeface="Tahoma" pitchFamily="34" charset="0"/>
                        </a:rPr>
                        <a:t>MapBox</a:t>
                      </a: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 GL y </a:t>
                      </a:r>
                      <a:r>
                        <a:rPr kumimoji="0" lang="es-ES" sz="1100" b="0" i="0" u="none" strike="noStrike" cap="none" normalizeH="0" baseline="0" dirty="0" err="1">
                          <a:ln>
                            <a:noFill/>
                          </a:ln>
                          <a:solidFill>
                            <a:schemeClr val="bg1"/>
                          </a:solidFill>
                          <a:effectLst/>
                          <a:latin typeface="Tahoma" pitchFamily="34" charset="0"/>
                          <a:ea typeface="Times New Roman" pitchFamily="18" charset="0"/>
                          <a:cs typeface="Tahoma" pitchFamily="34" charset="0"/>
                        </a:rPr>
                        <a:t>VectorTiles</a:t>
                      </a:r>
                      <a:endPar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s-ES" sz="1100" b="0" i="0" u="none" strike="noStrike" kern="1200" cap="none" spc="0" normalizeH="0" baseline="0" noProof="0" dirty="0">
                          <a:ln>
                            <a:noFill/>
                          </a:ln>
                          <a:solidFill>
                            <a:srgbClr val="FFFFFF"/>
                          </a:solidFill>
                          <a:effectLst/>
                          <a:uLnTx/>
                          <a:uFillTx/>
                          <a:latin typeface="Tahoma" pitchFamily="34" charset="0"/>
                          <a:ea typeface="Times New Roman" pitchFamily="18" charset="0"/>
                          <a:cs typeface="Tahoma" pitchFamily="34" charset="0"/>
                        </a:rPr>
                        <a:t>Víctor Pascual</a:t>
                      </a:r>
                      <a:endParaRPr kumimoji="0" lang="es-ES" sz="1100" b="0" i="0" u="none" strike="noStrike" kern="1200" cap="none" spc="0" normalizeH="0" baseline="0" noProof="0" dirty="0">
                        <a:ln>
                          <a:noFill/>
                        </a:ln>
                        <a:solidFill>
                          <a:srgbClr val="FFFFFF"/>
                        </a:solidFill>
                        <a:effectLst/>
                        <a:uLnTx/>
                        <a:uFillTx/>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664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kern="1200" cap="none" normalizeH="0" baseline="0" dirty="0">
                          <a:ln>
                            <a:noFill/>
                          </a:ln>
                          <a:solidFill>
                            <a:schemeClr val="bg1"/>
                          </a:solidFill>
                          <a:effectLst/>
                          <a:latin typeface="Tahoma" pitchFamily="34" charset="0"/>
                          <a:ea typeface="Times New Roman" pitchFamily="18" charset="0"/>
                          <a:cs typeface="Tahoma" pitchFamily="34" charset="0"/>
                        </a:rPr>
                        <a:t>01/02/18</a:t>
                      </a: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r>
                        <a:rPr kumimoji="0" lang="es-ES" sz="1100" b="0" i="0" u="none" strike="noStrike" kern="1200" cap="none" normalizeH="0" baseline="0" dirty="0">
                          <a:ln>
                            <a:noFill/>
                          </a:ln>
                          <a:solidFill>
                            <a:schemeClr val="bg1"/>
                          </a:solidFill>
                          <a:effectLst/>
                          <a:latin typeface="Tahoma" pitchFamily="34" charset="0"/>
                          <a:ea typeface="Times New Roman" pitchFamily="18" charset="0"/>
                          <a:cs typeface="Tahoma" pitchFamily="34" charset="0"/>
                        </a:rPr>
                        <a:t>Trabajo personal</a:t>
                      </a:r>
                      <a:endParaRPr kumimoji="0" lang="ca-ES" sz="1100" b="0" i="0" u="none" strike="noStrike" kern="1200" cap="none" normalizeH="0" baseline="0" dirty="0">
                        <a:ln>
                          <a:noFill/>
                        </a:ln>
                        <a:solidFill>
                          <a:schemeClr val="bg1"/>
                        </a:solidFill>
                        <a:effectLst/>
                        <a:latin typeface="Tahoma" pitchFamily="34" charset="0"/>
                        <a:ea typeface="Times New Roman" pitchFamily="18" charset="0"/>
                        <a:cs typeface="Tahoma" pitchFamily="34" charset="0"/>
                      </a:endParaRPr>
                    </a:p>
                    <a:p>
                      <a:r>
                        <a:rPr kumimoji="0" lang="es-ES" sz="1100" b="0" i="0" u="none" strike="noStrike" kern="1200" cap="none" normalizeH="0" baseline="0" dirty="0">
                          <a:ln>
                            <a:noFill/>
                          </a:ln>
                          <a:solidFill>
                            <a:schemeClr val="bg1"/>
                          </a:solidFill>
                          <a:effectLst/>
                          <a:latin typeface="Tahoma" pitchFamily="34" charset="0"/>
                          <a:ea typeface="Times New Roman" pitchFamily="18" charset="0"/>
                          <a:cs typeface="Tahoma" pitchFamily="34" charset="0"/>
                        </a:rPr>
                        <a:t>Taller. Mejorar práctica </a:t>
                      </a:r>
                      <a:r>
                        <a:rPr kumimoji="0" lang="es-ES" sz="1100" b="0" i="0" u="none" strike="noStrike" kern="1200" cap="none" normalizeH="0" baseline="0" dirty="0" err="1">
                          <a:ln>
                            <a:noFill/>
                          </a:ln>
                          <a:solidFill>
                            <a:schemeClr val="bg1"/>
                          </a:solidFill>
                          <a:effectLst/>
                          <a:latin typeface="Tahoma" pitchFamily="34" charset="0"/>
                          <a:ea typeface="Times New Roman" pitchFamily="18" charset="0"/>
                          <a:cs typeface="Tahoma" pitchFamily="34" charset="0"/>
                        </a:rPr>
                        <a:t>Carto</a:t>
                      </a:r>
                      <a:r>
                        <a:rPr kumimoji="0" lang="es-ES" sz="1100" b="0" i="0" u="none" strike="noStrike" kern="1200" cap="none" normalizeH="0" baseline="0" dirty="0">
                          <a:ln>
                            <a:noFill/>
                          </a:ln>
                          <a:solidFill>
                            <a:schemeClr val="bg1"/>
                          </a:solidFill>
                          <a:effectLst/>
                          <a:latin typeface="Tahoma" pitchFamily="34" charset="0"/>
                          <a:ea typeface="Times New Roman" pitchFamily="18" charset="0"/>
                          <a:cs typeface="Tahoma" pitchFamily="34" charset="0"/>
                        </a:rPr>
                        <a:t> </a:t>
                      </a: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s-ES" sz="1100" b="0" i="0" u="none" strike="noStrike" kern="1200" cap="none" spc="0" normalizeH="0" baseline="0" noProof="0" dirty="0">
                          <a:ln>
                            <a:noFill/>
                          </a:ln>
                          <a:solidFill>
                            <a:srgbClr val="FFFFFF"/>
                          </a:solidFill>
                          <a:effectLst/>
                          <a:uLnTx/>
                          <a:uFillTx/>
                          <a:latin typeface="Tahoma" pitchFamily="34" charset="0"/>
                          <a:ea typeface="Times New Roman" pitchFamily="18" charset="0"/>
                          <a:cs typeface="Tahoma" pitchFamily="34" charset="0"/>
                        </a:rPr>
                        <a:t>Víctor Pascual</a:t>
                      </a:r>
                      <a:endParaRPr kumimoji="0" lang="es-ES" sz="1100" b="0" i="0" u="none" strike="noStrike" kern="1200" cap="none" spc="0" normalizeH="0" baseline="0" noProof="0" dirty="0">
                        <a:ln>
                          <a:noFill/>
                        </a:ln>
                        <a:solidFill>
                          <a:srgbClr val="FFFFFF"/>
                        </a:solidFill>
                        <a:effectLst/>
                        <a:uLnTx/>
                        <a:uFillTx/>
                        <a:latin typeface="Times New Roman" pitchFamily="18" charset="0"/>
                        <a:ea typeface="Times New Roman" pitchFamily="18" charset="0"/>
                        <a:cs typeface="Tahoma"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9021">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02/02/18</a:t>
                      </a: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kern="1200" cap="none" normalizeH="0" baseline="0" dirty="0">
                          <a:ln>
                            <a:noFill/>
                          </a:ln>
                          <a:solidFill>
                            <a:schemeClr val="bg1"/>
                          </a:solidFill>
                          <a:effectLst/>
                          <a:latin typeface="Tahoma" pitchFamily="34" charset="0"/>
                          <a:ea typeface="Times New Roman" pitchFamily="18" charset="0"/>
                          <a:cs typeface="Tahoma" pitchFamily="34" charset="0"/>
                        </a:rPr>
                        <a:t>Entrega taller. </a:t>
                      </a:r>
                      <a:r>
                        <a:rPr kumimoji="0" lang="es-ES" sz="1100" b="0" i="0" u="none" strike="noStrike" kern="1200" cap="none" normalizeH="0" baseline="0" dirty="0" err="1">
                          <a:ln>
                            <a:noFill/>
                          </a:ln>
                          <a:solidFill>
                            <a:schemeClr val="bg1"/>
                          </a:solidFill>
                          <a:effectLst/>
                          <a:latin typeface="Tahoma" pitchFamily="34" charset="0"/>
                          <a:ea typeface="Times New Roman" pitchFamily="18" charset="0"/>
                          <a:cs typeface="Tahoma" pitchFamily="34" charset="0"/>
                        </a:rPr>
                        <a:t>Carto</a:t>
                      </a:r>
                      <a:endParaRPr kumimoji="0" lang="es-ES" sz="1100" b="0" i="0" u="none" strike="noStrike" kern="1200" cap="none" normalizeH="0" baseline="0" dirty="0">
                        <a:ln>
                          <a:noFill/>
                        </a:ln>
                        <a:solidFill>
                          <a:schemeClr val="bg1"/>
                        </a:solidFill>
                        <a:effectLst/>
                        <a:latin typeface="Tahoma" pitchFamily="34"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Víctor Pascual</a:t>
                      </a: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761879">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05/02/18</a:t>
                      </a: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Introducción a </a:t>
                      </a:r>
                      <a:r>
                        <a:rPr kumimoji="0" lang="es-ES" sz="1100" b="0" i="0" u="none" strike="noStrike" cap="none" normalizeH="0" baseline="0" dirty="0" err="1">
                          <a:ln>
                            <a:noFill/>
                          </a:ln>
                          <a:solidFill>
                            <a:schemeClr val="bg1"/>
                          </a:solidFill>
                          <a:effectLst/>
                          <a:latin typeface="Tahoma" pitchFamily="34" charset="0"/>
                          <a:ea typeface="Times New Roman" pitchFamily="18" charset="0"/>
                          <a:cs typeface="Tahoma" pitchFamily="34" charset="0"/>
                        </a:rPr>
                        <a:t>Carto</a:t>
                      </a: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   Funcionalidades</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  Ejempla Práctico de análisis de datos</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Víctor Pascual</a:t>
                      </a: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59021">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06/02/18</a:t>
                      </a: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s-ES" sz="1100" b="0" i="0" u="none" strike="noStrike" kern="1200" cap="none" spc="0" normalizeH="0" baseline="0" noProof="0" dirty="0">
                          <a:ln>
                            <a:noFill/>
                          </a:ln>
                          <a:solidFill>
                            <a:srgbClr val="FFFFFF"/>
                          </a:solidFill>
                          <a:effectLst/>
                          <a:uLnTx/>
                          <a:uFillTx/>
                          <a:latin typeface="Tahoma" pitchFamily="34" charset="0"/>
                          <a:ea typeface="Times New Roman" pitchFamily="18" charset="0"/>
                          <a:cs typeface="Tahoma" pitchFamily="34" charset="0"/>
                        </a:rPr>
                        <a:t>Trabajo personal. Taller creación </a:t>
                      </a:r>
                      <a:r>
                        <a:rPr kumimoji="0" lang="es-ES" sz="1100" b="0" i="0" u="none" strike="noStrike" kern="1200" cap="none" spc="0" normalizeH="0" baseline="0" noProof="0" dirty="0" err="1">
                          <a:ln>
                            <a:noFill/>
                          </a:ln>
                          <a:solidFill>
                            <a:srgbClr val="FFFFFF"/>
                          </a:solidFill>
                          <a:effectLst/>
                          <a:uLnTx/>
                          <a:uFillTx/>
                          <a:latin typeface="Tahoma" pitchFamily="34" charset="0"/>
                          <a:ea typeface="Times New Roman" pitchFamily="18" charset="0"/>
                          <a:cs typeface="Tahoma" pitchFamily="34" charset="0"/>
                        </a:rPr>
                        <a:t>Mashup</a:t>
                      </a:r>
                      <a:endParaRPr kumimoji="0" lang="es-ES" sz="1100" b="0" i="0" u="none" strike="noStrike" kern="1200" cap="none" spc="0" normalizeH="0" baseline="0" noProof="0" dirty="0">
                        <a:ln>
                          <a:noFill/>
                        </a:ln>
                        <a:solidFill>
                          <a:srgbClr val="FFFFFF"/>
                        </a:solidFill>
                        <a:effectLst/>
                        <a:uLnTx/>
                        <a:uFillTx/>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Víctor Pascual</a:t>
                      </a: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5942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07/02/18</a:t>
                      </a: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Introducción a </a:t>
                      </a:r>
                      <a:r>
                        <a:rPr kumimoji="0" lang="es-ES" sz="1100" b="0" i="0" u="none" strike="noStrike" cap="none" normalizeH="0" baseline="0" dirty="0" err="1">
                          <a:ln>
                            <a:noFill/>
                          </a:ln>
                          <a:solidFill>
                            <a:schemeClr val="bg1"/>
                          </a:solidFill>
                          <a:effectLst/>
                          <a:latin typeface="Tahoma" pitchFamily="34" charset="0"/>
                          <a:ea typeface="Times New Roman" pitchFamily="18" charset="0"/>
                          <a:cs typeface="Tahoma" pitchFamily="34" charset="0"/>
                        </a:rPr>
                        <a:t>Cesium</a:t>
                      </a: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 3D</a:t>
                      </a: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s-ES" sz="1100" b="0" i="0" u="none" strike="noStrike" kern="1200" cap="none" normalizeH="0" baseline="0" noProof="0" dirty="0">
                        <a:ln>
                          <a:noFill/>
                        </a:ln>
                        <a:solidFill>
                          <a:schemeClr val="bg1"/>
                        </a:solidFill>
                        <a:effectLst/>
                        <a:latin typeface="Tahoma" pitchFamily="34"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Víctor Pascual</a:t>
                      </a: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42663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09/02/18</a:t>
                      </a: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s-ES" sz="1100" b="0" i="0" u="none" strike="noStrike" kern="1200" cap="none" spc="0" normalizeH="0" baseline="0" noProof="0" dirty="0">
                          <a:ln>
                            <a:noFill/>
                          </a:ln>
                          <a:solidFill>
                            <a:srgbClr val="FFFFFF"/>
                          </a:solidFill>
                          <a:effectLst/>
                          <a:uLnTx/>
                          <a:uFillTx/>
                          <a:latin typeface="Tahoma" pitchFamily="34" charset="0"/>
                          <a:ea typeface="Times New Roman" pitchFamily="18" charset="0"/>
                          <a:cs typeface="Tahoma" pitchFamily="34" charset="0"/>
                        </a:rPr>
                        <a:t>Trabajo personal. Taller XXXXXXX</a:t>
                      </a: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bg1"/>
                          </a:solidFill>
                          <a:effectLst/>
                          <a:latin typeface="Tahoma" pitchFamily="34" charset="0"/>
                          <a:ea typeface="Times New Roman" pitchFamily="18" charset="0"/>
                          <a:cs typeface="Tahoma" pitchFamily="34" charset="0"/>
                        </a:rPr>
                        <a:t>Víctor Pascual</a:t>
                      </a:r>
                      <a:endParaRPr kumimoji="0" lang="es-ES" sz="1100" b="0" i="0" u="none" strike="noStrike" cap="none" normalizeH="0" baseline="0" dirty="0">
                        <a:ln>
                          <a:noFill/>
                        </a:ln>
                        <a:solidFill>
                          <a:schemeClr val="bg1"/>
                        </a:solidFill>
                        <a:effectLst/>
                        <a:latin typeface="Times New Roman" pitchFamily="18" charset="0"/>
                        <a:ea typeface="Times New Roman" pitchFamily="18" charset="0"/>
                        <a:cs typeface="Tahoma" pitchFamily="34" charset="0"/>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293530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869149"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JSON</a:t>
            </a:r>
          </a:p>
        </p:txBody>
      </p:sp>
      <p:sp>
        <p:nvSpPr>
          <p:cNvPr id="3" name="Rectangle 2"/>
          <p:cNvSpPr/>
          <p:nvPr/>
        </p:nvSpPr>
        <p:spPr>
          <a:xfrm>
            <a:off x="3635896" y="2348880"/>
            <a:ext cx="4572000" cy="3416320"/>
          </a:xfrm>
          <a:prstGeom prst="rect">
            <a:avLst/>
          </a:prstGeom>
        </p:spPr>
        <p:txBody>
          <a:bodyPr>
            <a:spAutoFit/>
          </a:bodyPr>
          <a:lstStyle/>
          <a:p>
            <a:r>
              <a:rPr lang="es-ES" altLang="ca-ES" dirty="0">
                <a:solidFill>
                  <a:srgbClr val="FF6633"/>
                </a:solidFill>
                <a:cs typeface="Tahoma" pitchFamily="32" charset="0"/>
              </a:rPr>
              <a:t>JSON:</a:t>
            </a:r>
          </a:p>
          <a:p>
            <a:r>
              <a:rPr lang="es-ES" altLang="ca-ES" dirty="0">
                <a:solidFill>
                  <a:srgbClr val="000000"/>
                </a:solidFill>
                <a:cs typeface="Tahoma" pitchFamily="32" charset="0"/>
              </a:rPr>
              <a:t>{"</a:t>
            </a:r>
            <a:r>
              <a:rPr lang="es-ES" altLang="ca-ES" dirty="0" err="1">
                <a:solidFill>
                  <a:srgbClr val="000000"/>
                </a:solidFill>
                <a:cs typeface="Tahoma" pitchFamily="32" charset="0"/>
              </a:rPr>
              <a:t>menu</a:t>
            </a:r>
            <a:r>
              <a:rPr lang="es-ES" altLang="ca-ES" dirty="0">
                <a:solidFill>
                  <a:srgbClr val="000000"/>
                </a:solidFill>
                <a:cs typeface="Tahoma" pitchFamily="32" charset="0"/>
              </a:rPr>
              <a:t>": {</a:t>
            </a:r>
          </a:p>
          <a:p>
            <a:r>
              <a:rPr lang="es-ES" altLang="ca-ES" dirty="0">
                <a:solidFill>
                  <a:srgbClr val="000000"/>
                </a:solidFill>
                <a:cs typeface="Tahoma" pitchFamily="32" charset="0"/>
              </a:rPr>
              <a:t>"id": "file",</a:t>
            </a:r>
          </a:p>
          <a:p>
            <a:r>
              <a:rPr lang="es-ES" altLang="ca-ES" dirty="0">
                <a:solidFill>
                  <a:srgbClr val="000000"/>
                </a:solidFill>
                <a:cs typeface="Tahoma" pitchFamily="32" charset="0"/>
              </a:rPr>
              <a:t>"</a:t>
            </a:r>
            <a:r>
              <a:rPr lang="es-ES" altLang="ca-ES" dirty="0" err="1">
                <a:solidFill>
                  <a:srgbClr val="000000"/>
                </a:solidFill>
                <a:cs typeface="Tahoma" pitchFamily="32" charset="0"/>
              </a:rPr>
              <a:t>value</a:t>
            </a:r>
            <a:r>
              <a:rPr lang="es-ES" altLang="ca-ES" dirty="0">
                <a:solidFill>
                  <a:srgbClr val="000000"/>
                </a:solidFill>
                <a:cs typeface="Tahoma" pitchFamily="32" charset="0"/>
              </a:rPr>
              <a:t>": "File",</a:t>
            </a:r>
          </a:p>
          <a:p>
            <a:r>
              <a:rPr lang="es-ES" altLang="ca-ES" dirty="0">
                <a:solidFill>
                  <a:srgbClr val="000000"/>
                </a:solidFill>
                <a:cs typeface="Tahoma" pitchFamily="32" charset="0"/>
              </a:rPr>
              <a:t>"</a:t>
            </a:r>
            <a:r>
              <a:rPr lang="es-ES" altLang="ca-ES" dirty="0" err="1">
                <a:solidFill>
                  <a:srgbClr val="000000"/>
                </a:solidFill>
                <a:cs typeface="Tahoma" pitchFamily="32" charset="0"/>
              </a:rPr>
              <a:t>popup</a:t>
            </a:r>
            <a:r>
              <a:rPr lang="es-ES" altLang="ca-ES" dirty="0">
                <a:solidFill>
                  <a:srgbClr val="000000"/>
                </a:solidFill>
                <a:cs typeface="Tahoma" pitchFamily="32" charset="0"/>
              </a:rPr>
              <a:t>": {</a:t>
            </a:r>
          </a:p>
          <a:p>
            <a:r>
              <a:rPr lang="es-ES" altLang="ca-ES" dirty="0">
                <a:solidFill>
                  <a:srgbClr val="000000"/>
                </a:solidFill>
                <a:cs typeface="Tahoma" pitchFamily="32" charset="0"/>
              </a:rPr>
              <a:t>"</a:t>
            </a:r>
            <a:r>
              <a:rPr lang="es-ES" altLang="ca-ES" dirty="0" err="1">
                <a:solidFill>
                  <a:srgbClr val="000000"/>
                </a:solidFill>
                <a:cs typeface="Tahoma" pitchFamily="32" charset="0"/>
              </a:rPr>
              <a:t>menuitem</a:t>
            </a:r>
            <a:r>
              <a:rPr lang="es-ES" altLang="ca-ES" dirty="0">
                <a:solidFill>
                  <a:srgbClr val="000000"/>
                </a:solidFill>
                <a:cs typeface="Tahoma" pitchFamily="32" charset="0"/>
              </a:rPr>
              <a:t>": [</a:t>
            </a:r>
          </a:p>
          <a:p>
            <a:r>
              <a:rPr lang="es-ES" altLang="ca-ES" dirty="0">
                <a:solidFill>
                  <a:srgbClr val="000000"/>
                </a:solidFill>
                <a:cs typeface="Tahoma" pitchFamily="32" charset="0"/>
              </a:rPr>
              <a:t>{"</a:t>
            </a:r>
            <a:r>
              <a:rPr lang="es-ES" altLang="ca-ES" dirty="0" err="1">
                <a:solidFill>
                  <a:srgbClr val="000000"/>
                </a:solidFill>
                <a:cs typeface="Tahoma" pitchFamily="32" charset="0"/>
              </a:rPr>
              <a:t>value</a:t>
            </a:r>
            <a:r>
              <a:rPr lang="es-ES" altLang="ca-ES" dirty="0">
                <a:solidFill>
                  <a:srgbClr val="000000"/>
                </a:solidFill>
                <a:cs typeface="Tahoma" pitchFamily="32" charset="0"/>
              </a:rPr>
              <a:t>": "New", "</a:t>
            </a:r>
            <a:r>
              <a:rPr lang="es-ES" altLang="ca-ES" dirty="0" err="1">
                <a:solidFill>
                  <a:srgbClr val="000000"/>
                </a:solidFill>
                <a:cs typeface="Tahoma" pitchFamily="32" charset="0"/>
              </a:rPr>
              <a:t>onclick</a:t>
            </a:r>
            <a:r>
              <a:rPr lang="es-ES" altLang="ca-ES" dirty="0">
                <a:solidFill>
                  <a:srgbClr val="000000"/>
                </a:solidFill>
                <a:cs typeface="Tahoma" pitchFamily="32" charset="0"/>
              </a:rPr>
              <a:t>": "</a:t>
            </a:r>
            <a:r>
              <a:rPr lang="es-ES" altLang="ca-ES" dirty="0" err="1">
                <a:solidFill>
                  <a:srgbClr val="000000"/>
                </a:solidFill>
                <a:cs typeface="Tahoma" pitchFamily="32" charset="0"/>
              </a:rPr>
              <a:t>CreateNewDoc</a:t>
            </a:r>
            <a:r>
              <a:rPr lang="es-ES" altLang="ca-ES" dirty="0">
                <a:solidFill>
                  <a:srgbClr val="000000"/>
                </a:solidFill>
                <a:cs typeface="Tahoma" pitchFamily="32" charset="0"/>
              </a:rPr>
              <a:t>()"},</a:t>
            </a:r>
          </a:p>
          <a:p>
            <a:r>
              <a:rPr lang="es-ES" altLang="ca-ES" dirty="0">
                <a:solidFill>
                  <a:srgbClr val="000000"/>
                </a:solidFill>
                <a:cs typeface="Tahoma" pitchFamily="32" charset="0"/>
              </a:rPr>
              <a:t>{"</a:t>
            </a:r>
            <a:r>
              <a:rPr lang="es-ES" altLang="ca-ES" dirty="0" err="1">
                <a:solidFill>
                  <a:srgbClr val="000000"/>
                </a:solidFill>
                <a:cs typeface="Tahoma" pitchFamily="32" charset="0"/>
              </a:rPr>
              <a:t>value</a:t>
            </a:r>
            <a:r>
              <a:rPr lang="es-ES" altLang="ca-ES" dirty="0">
                <a:solidFill>
                  <a:srgbClr val="000000"/>
                </a:solidFill>
                <a:cs typeface="Tahoma" pitchFamily="32" charset="0"/>
              </a:rPr>
              <a:t>": "Open", "</a:t>
            </a:r>
            <a:r>
              <a:rPr lang="es-ES" altLang="ca-ES" dirty="0" err="1">
                <a:solidFill>
                  <a:srgbClr val="000000"/>
                </a:solidFill>
                <a:cs typeface="Tahoma" pitchFamily="32" charset="0"/>
              </a:rPr>
              <a:t>onclick</a:t>
            </a:r>
            <a:r>
              <a:rPr lang="es-ES" altLang="ca-ES" dirty="0">
                <a:solidFill>
                  <a:srgbClr val="000000"/>
                </a:solidFill>
                <a:cs typeface="Tahoma" pitchFamily="32" charset="0"/>
              </a:rPr>
              <a:t>": "</a:t>
            </a:r>
            <a:r>
              <a:rPr lang="es-ES" altLang="ca-ES" dirty="0" err="1">
                <a:solidFill>
                  <a:srgbClr val="000000"/>
                </a:solidFill>
                <a:cs typeface="Tahoma" pitchFamily="32" charset="0"/>
              </a:rPr>
              <a:t>OpenDoc</a:t>
            </a:r>
            <a:r>
              <a:rPr lang="es-ES" altLang="ca-ES" dirty="0">
                <a:solidFill>
                  <a:srgbClr val="000000"/>
                </a:solidFill>
                <a:cs typeface="Tahoma" pitchFamily="32" charset="0"/>
              </a:rPr>
              <a:t>()"},</a:t>
            </a:r>
          </a:p>
          <a:p>
            <a:r>
              <a:rPr lang="es-ES" altLang="ca-ES" dirty="0">
                <a:solidFill>
                  <a:srgbClr val="000000"/>
                </a:solidFill>
                <a:cs typeface="Tahoma" pitchFamily="32" charset="0"/>
              </a:rPr>
              <a:t>{"</a:t>
            </a:r>
            <a:r>
              <a:rPr lang="es-ES" altLang="ca-ES" dirty="0" err="1">
                <a:solidFill>
                  <a:srgbClr val="000000"/>
                </a:solidFill>
                <a:cs typeface="Tahoma" pitchFamily="32" charset="0"/>
              </a:rPr>
              <a:t>value</a:t>
            </a:r>
            <a:r>
              <a:rPr lang="es-ES" altLang="ca-ES" dirty="0">
                <a:solidFill>
                  <a:srgbClr val="000000"/>
                </a:solidFill>
                <a:cs typeface="Tahoma" pitchFamily="32" charset="0"/>
              </a:rPr>
              <a:t>": "</a:t>
            </a:r>
            <a:r>
              <a:rPr lang="es-ES" altLang="ca-ES" dirty="0" err="1">
                <a:solidFill>
                  <a:srgbClr val="000000"/>
                </a:solidFill>
                <a:cs typeface="Tahoma" pitchFamily="32" charset="0"/>
              </a:rPr>
              <a:t>Close</a:t>
            </a:r>
            <a:r>
              <a:rPr lang="es-ES" altLang="ca-ES" dirty="0">
                <a:solidFill>
                  <a:srgbClr val="000000"/>
                </a:solidFill>
                <a:cs typeface="Tahoma" pitchFamily="32" charset="0"/>
              </a:rPr>
              <a:t>", "</a:t>
            </a:r>
            <a:r>
              <a:rPr lang="es-ES" altLang="ca-ES" dirty="0" err="1">
                <a:solidFill>
                  <a:srgbClr val="000000"/>
                </a:solidFill>
                <a:cs typeface="Tahoma" pitchFamily="32" charset="0"/>
              </a:rPr>
              <a:t>onclick</a:t>
            </a:r>
            <a:r>
              <a:rPr lang="es-ES" altLang="ca-ES" dirty="0">
                <a:solidFill>
                  <a:srgbClr val="000000"/>
                </a:solidFill>
                <a:cs typeface="Tahoma" pitchFamily="32" charset="0"/>
              </a:rPr>
              <a:t>": "</a:t>
            </a:r>
            <a:r>
              <a:rPr lang="es-ES" altLang="ca-ES" dirty="0" err="1">
                <a:solidFill>
                  <a:srgbClr val="000000"/>
                </a:solidFill>
                <a:cs typeface="Tahoma" pitchFamily="32" charset="0"/>
              </a:rPr>
              <a:t>CloseDoc</a:t>
            </a:r>
            <a:r>
              <a:rPr lang="es-ES" altLang="ca-ES" dirty="0">
                <a:solidFill>
                  <a:srgbClr val="000000"/>
                </a:solidFill>
                <a:cs typeface="Tahoma" pitchFamily="32" charset="0"/>
              </a:rPr>
              <a:t>()"}</a:t>
            </a:r>
          </a:p>
          <a:p>
            <a:r>
              <a:rPr lang="es-ES" altLang="ca-ES" dirty="0">
                <a:solidFill>
                  <a:srgbClr val="000000"/>
                </a:solidFill>
                <a:cs typeface="Tahoma" pitchFamily="32" charset="0"/>
              </a:rPr>
              <a:t>]</a:t>
            </a:r>
          </a:p>
          <a:p>
            <a:r>
              <a:rPr lang="es-ES" altLang="ca-ES" dirty="0">
                <a:solidFill>
                  <a:srgbClr val="000000"/>
                </a:solidFill>
                <a:cs typeface="Tahoma" pitchFamily="32" charset="0"/>
              </a:rPr>
              <a:t>}</a:t>
            </a:r>
          </a:p>
          <a:p>
            <a:r>
              <a:rPr lang="es-ES" altLang="ca-ES" dirty="0">
                <a:solidFill>
                  <a:srgbClr val="000000"/>
                </a:solidFill>
                <a:cs typeface="Tahoma" pitchFamily="32" charset="0"/>
              </a:rPr>
              <a:t>}}</a:t>
            </a:r>
          </a:p>
        </p:txBody>
      </p:sp>
      <p:sp>
        <p:nvSpPr>
          <p:cNvPr id="4" name="Rectangle 3"/>
          <p:cNvSpPr/>
          <p:nvPr/>
        </p:nvSpPr>
        <p:spPr>
          <a:xfrm>
            <a:off x="467544" y="808956"/>
            <a:ext cx="7200800" cy="1477328"/>
          </a:xfrm>
          <a:prstGeom prst="rect">
            <a:avLst/>
          </a:prstGeom>
        </p:spPr>
        <p:txBody>
          <a:bodyPr wrap="square">
            <a:spAutoFit/>
          </a:bodyPr>
          <a:lstStyle/>
          <a:p>
            <a:endParaRPr lang="es-ES_tradnl" dirty="0"/>
          </a:p>
          <a:p>
            <a:r>
              <a:rPr lang="en-US" b="1" dirty="0"/>
              <a:t>JavaScript Object Notation</a:t>
            </a:r>
            <a:r>
              <a:rPr lang="en-US" dirty="0"/>
              <a:t>, is an open standard format that uses human-readable text to transmit data objects consisting of attribute–value pairs. It is used primarily to transmit data between a server and web application, as an </a:t>
            </a:r>
            <a:r>
              <a:rPr lang="en-US" b="1" dirty="0"/>
              <a:t>alternative to XML. </a:t>
            </a:r>
            <a:endParaRPr lang="en-US" dirty="0"/>
          </a:p>
        </p:txBody>
      </p:sp>
    </p:spTree>
    <p:extLst>
      <p:ext uri="{BB962C8B-B14F-4D97-AF65-F5344CB8AC3E}">
        <p14:creationId xmlns:p14="http://schemas.microsoft.com/office/powerpoint/2010/main" val="1370845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4501682" cy="707886"/>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(GEO) JSON : </a:t>
            </a:r>
            <a:r>
              <a:rPr lang="es-ES_tradnl" sz="2000" dirty="0">
                <a:latin typeface="Tahoma" panose="020B0604030504040204" pitchFamily="34" charset="0"/>
                <a:ea typeface="Tahoma" panose="020B0604030504040204" pitchFamily="34" charset="0"/>
                <a:cs typeface="Tahoma" panose="020B0604030504040204" pitchFamily="34" charset="0"/>
              </a:rPr>
              <a:t>Nuevos Formatos GEO</a:t>
            </a:r>
          </a:p>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4" name="Content Placeholder 2"/>
          <p:cNvSpPr txBox="1">
            <a:spLocks/>
          </p:cNvSpPr>
          <p:nvPr/>
        </p:nvSpPr>
        <p:spPr>
          <a:xfrm>
            <a:off x="457200" y="1600200"/>
            <a:ext cx="8229600" cy="4876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altLang="ca-ES" sz="2000" dirty="0">
                <a:latin typeface="Tahoma" panose="020B0604030504040204" pitchFamily="34" charset="0"/>
                <a:ea typeface="Tahoma" panose="020B0604030504040204" pitchFamily="34" charset="0"/>
                <a:cs typeface="Tahoma" panose="020B0604030504040204" pitchFamily="34" charset="0"/>
              </a:rPr>
              <a:t>Basados en JavaScript!!</a:t>
            </a:r>
          </a:p>
          <a:p>
            <a:endParaRPr lang="es-ES_tradnl" altLang="ca-ES" sz="2000" dirty="0">
              <a:latin typeface="Tahoma" panose="020B0604030504040204" pitchFamily="34" charset="0"/>
              <a:ea typeface="Tahoma" panose="020B0604030504040204" pitchFamily="34" charset="0"/>
              <a:cs typeface="Tahoma" panose="020B0604030504040204" pitchFamily="34" charset="0"/>
            </a:endParaRPr>
          </a:p>
          <a:p>
            <a:r>
              <a:rPr lang="es-ES_tradnl" altLang="ca-ES" sz="2000" b="1" dirty="0" err="1">
                <a:latin typeface="Tahoma" panose="020B0604030504040204" pitchFamily="34" charset="0"/>
                <a:ea typeface="Tahoma" panose="020B0604030504040204" pitchFamily="34" charset="0"/>
                <a:cs typeface="Tahoma" panose="020B0604030504040204" pitchFamily="34" charset="0"/>
              </a:rPr>
              <a:t>GeoJSON</a:t>
            </a:r>
            <a:endParaRPr lang="es-ES_tradnl" altLang="ca-ES" sz="2000" b="1" dirty="0">
              <a:latin typeface="Tahoma" panose="020B0604030504040204" pitchFamily="34" charset="0"/>
              <a:ea typeface="Tahoma" panose="020B0604030504040204" pitchFamily="34" charset="0"/>
              <a:cs typeface="Tahoma" panose="020B0604030504040204" pitchFamily="34" charset="0"/>
            </a:endParaRPr>
          </a:p>
          <a:p>
            <a:endParaRPr lang="es-ES_tradnl" altLang="ca-ES" sz="2000" dirty="0">
              <a:latin typeface="Tahoma" panose="020B0604030504040204" pitchFamily="34" charset="0"/>
              <a:ea typeface="Tahoma" panose="020B0604030504040204" pitchFamily="34" charset="0"/>
              <a:cs typeface="Tahoma" panose="020B0604030504040204" pitchFamily="34" charset="0"/>
            </a:endParaRPr>
          </a:p>
          <a:p>
            <a:r>
              <a:rPr lang="es-ES_tradnl" altLang="ca-ES" sz="2000" b="1" dirty="0" err="1">
                <a:latin typeface="Tahoma" panose="020B0604030504040204" pitchFamily="34" charset="0"/>
                <a:ea typeface="Tahoma" panose="020B0604030504040204" pitchFamily="34" charset="0"/>
                <a:cs typeface="Tahoma" panose="020B0604030504040204" pitchFamily="34" charset="0"/>
              </a:rPr>
              <a:t>TopoJSON</a:t>
            </a:r>
            <a:endParaRPr lang="es-ES_tradnl" altLang="ca-ES" sz="2000" b="1" dirty="0">
              <a:latin typeface="Tahoma" panose="020B0604030504040204" pitchFamily="34" charset="0"/>
              <a:ea typeface="Tahoma" panose="020B0604030504040204" pitchFamily="34" charset="0"/>
              <a:cs typeface="Tahoma" panose="020B0604030504040204" pitchFamily="34" charset="0"/>
            </a:endParaRPr>
          </a:p>
          <a:p>
            <a:endParaRPr lang="es-ES_tradnl" altLang="ca-ES" sz="20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2132856"/>
            <a:ext cx="2753146" cy="1745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3"/>
          <p:cNvSpPr txBox="1">
            <a:spLocks noChangeArrowheads="1"/>
          </p:cNvSpPr>
          <p:nvPr/>
        </p:nvSpPr>
        <p:spPr bwMode="auto">
          <a:xfrm>
            <a:off x="1042988" y="5084763"/>
            <a:ext cx="50898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285750" indent="-285750">
              <a:buFont typeface="Arial" panose="020B0604020202020204" pitchFamily="34" charset="0"/>
              <a:buChar char="•"/>
            </a:pPr>
            <a:r>
              <a:rPr lang="es-ES_tradnl" altLang="ca-ES" dirty="0"/>
              <a:t>Permite definir geometrías, estilos y atributos</a:t>
            </a:r>
          </a:p>
          <a:p>
            <a:pPr marL="285750" indent="-285750">
              <a:buFont typeface="Arial" panose="020B0604020202020204" pitchFamily="34" charset="0"/>
              <a:buChar char="•"/>
            </a:pPr>
            <a:r>
              <a:rPr lang="es-ES_tradnl" altLang="ca-ES" dirty="0"/>
              <a:t>100% integrable en entorno web</a:t>
            </a:r>
          </a:p>
        </p:txBody>
      </p:sp>
      <p:sp>
        <p:nvSpPr>
          <p:cNvPr id="3" name="Rectángulo 2"/>
          <p:cNvSpPr/>
          <p:nvPr/>
        </p:nvSpPr>
        <p:spPr>
          <a:xfrm>
            <a:off x="6605066" y="401375"/>
            <a:ext cx="1896673" cy="369332"/>
          </a:xfrm>
          <a:prstGeom prst="rect">
            <a:avLst/>
          </a:prstGeom>
        </p:spPr>
        <p:txBody>
          <a:bodyPr wrap="none">
            <a:spAutoFit/>
          </a:bodyPr>
          <a:lstStyle/>
          <a:p>
            <a:r>
              <a:rPr lang="en-US" dirty="0"/>
              <a:t>http://geojson.org/</a:t>
            </a:r>
          </a:p>
        </p:txBody>
      </p:sp>
    </p:spTree>
    <p:extLst>
      <p:ext uri="{BB962C8B-B14F-4D97-AF65-F5344CB8AC3E}">
        <p14:creationId xmlns:p14="http://schemas.microsoft.com/office/powerpoint/2010/main" val="1293981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5200976" cy="830997"/>
          </a:xfrm>
          <a:prstGeom prst="rect">
            <a:avLst/>
          </a:prstGeom>
          <a:noFill/>
        </p:spPr>
        <p:txBody>
          <a:bodyPr wrap="none" rtlCol="0">
            <a:spAutoFit/>
          </a:bodyPr>
          <a:lstStyle/>
          <a:p>
            <a:r>
              <a:rPr lang="es-ES_tradnl" sz="4800" dirty="0">
                <a:latin typeface="Tahoma" panose="020B0604030504040204" pitchFamily="34" charset="0"/>
                <a:ea typeface="Tahoma" panose="020B0604030504040204" pitchFamily="34" charset="0"/>
                <a:cs typeface="Tahoma" panose="020B0604030504040204" pitchFamily="34" charset="0"/>
              </a:rPr>
              <a:t>( </a:t>
            </a:r>
            <a:r>
              <a:rPr lang="es-ES_tradnl" sz="4800" dirty="0" err="1">
                <a:latin typeface="Tahoma" panose="020B0604030504040204" pitchFamily="34" charset="0"/>
                <a:ea typeface="Tahoma" panose="020B0604030504040204" pitchFamily="34" charset="0"/>
                <a:cs typeface="Tahoma" panose="020B0604030504040204" pitchFamily="34" charset="0"/>
              </a:rPr>
              <a:t>Fin</a:t>
            </a:r>
            <a:r>
              <a:rPr lang="es-ES_tradnl" sz="4800" dirty="0" err="1">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s-ES_tradnl" sz="4800" dirty="0" err="1">
                <a:latin typeface="Tahoma" panose="020B0604030504040204" pitchFamily="34" charset="0"/>
                <a:ea typeface="Tahoma" panose="020B0604030504040204" pitchFamily="34" charset="0"/>
                <a:cs typeface="Tahoma" panose="020B0604030504040204" pitchFamily="34" charset="0"/>
              </a:rPr>
              <a:t>Paréntesis</a:t>
            </a:r>
            <a:r>
              <a:rPr lang="es-ES_tradnl" sz="4800" dirty="0">
                <a:latin typeface="Tahoma" panose="020B0604030504040204" pitchFamily="34" charset="0"/>
                <a:ea typeface="Tahoma" panose="020B0604030504040204" pitchFamily="34" charset="0"/>
                <a:cs typeface="Tahoma" panose="020B0604030504040204" pitchFamily="34" charset="0"/>
              </a:rPr>
              <a:t>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1942541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65820" y="-315416"/>
            <a:ext cx="7812360" cy="6060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63829" y="374791"/>
            <a:ext cx="5856347"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GeoJSON</a:t>
            </a: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s-ES_tradnl" sz="2000" b="1" dirty="0">
                <a:solidFill>
                  <a:srgbClr val="000000"/>
                </a:solidFill>
                <a:latin typeface="Tahoma" panose="020B0604030504040204" pitchFamily="34" charset="0"/>
                <a:ea typeface="Tahoma" panose="020B0604030504040204" pitchFamily="34" charset="0"/>
                <a:cs typeface="Tahoma" panose="020B0604030504040204" pitchFamily="34" charset="0"/>
              </a:rPr>
              <a:t>:</a:t>
            </a:r>
            <a:r>
              <a:rPr lang="es-ES_tradnl" sz="2000" dirty="0">
                <a:solidFill>
                  <a:srgbClr val="000000"/>
                </a:solidFill>
                <a:latin typeface="Tahoma" panose="020B0604030504040204" pitchFamily="34" charset="0"/>
                <a:ea typeface="Tahoma" panose="020B0604030504040204" pitchFamily="34" charset="0"/>
                <a:cs typeface="Tahoma" panose="020B0604030504040204" pitchFamily="34" charset="0"/>
              </a:rPr>
              <a:t>Formato</a:t>
            </a:r>
            <a:r>
              <a:rPr lang="es-ES_tradnl" sz="2000" b="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s-ES_tradnl" sz="2000" dirty="0">
                <a:latin typeface="Tahoma" panose="020B0604030504040204" pitchFamily="34" charset="0"/>
                <a:ea typeface="Tahoma" panose="020B0604030504040204" pitchFamily="34" charset="0"/>
                <a:cs typeface="Tahoma" panose="020B0604030504040204" pitchFamily="34" charset="0"/>
              </a:rPr>
              <a:t>Ampliamente implementado</a:t>
            </a:r>
          </a:p>
        </p:txBody>
      </p:sp>
      <p:pic>
        <p:nvPicPr>
          <p:cNvPr id="17411" name="Picture 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943350" y="2790825"/>
            <a:ext cx="125730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238179"/>
            <a:ext cx="1368152" cy="381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868144" y="3392652"/>
            <a:ext cx="20574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3598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63829" y="374791"/>
            <a:ext cx="885179"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Carto</a:t>
            </a:r>
            <a:endPar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804248" y="190125"/>
            <a:ext cx="1761380" cy="369332"/>
          </a:xfrm>
          <a:prstGeom prst="rect">
            <a:avLst/>
          </a:prstGeom>
        </p:spPr>
        <p:txBody>
          <a:bodyPr wrap="none">
            <a:spAutoFit/>
          </a:bodyPr>
          <a:lstStyle/>
          <a:p>
            <a:r>
              <a:rPr lang="es-ES_tradnl" dirty="0"/>
              <a:t>http://carto.com/</a:t>
            </a:r>
          </a:p>
        </p:txBody>
      </p:sp>
      <p:pic>
        <p:nvPicPr>
          <p:cNvPr id="2" name="Imagen 1"/>
          <p:cNvPicPr>
            <a:picLocks noChangeAspect="1"/>
          </p:cNvPicPr>
          <p:nvPr/>
        </p:nvPicPr>
        <p:blipFill>
          <a:blip r:embed="rId2"/>
          <a:stretch>
            <a:fillRect/>
          </a:stretch>
        </p:blipFill>
        <p:spPr>
          <a:xfrm>
            <a:off x="377934" y="980728"/>
            <a:ext cx="7273669" cy="5040560"/>
          </a:xfrm>
          <a:prstGeom prst="rect">
            <a:avLst/>
          </a:prstGeom>
        </p:spPr>
      </p:pic>
    </p:spTree>
    <p:extLst>
      <p:ext uri="{BB962C8B-B14F-4D97-AF65-F5344CB8AC3E}">
        <p14:creationId xmlns:p14="http://schemas.microsoft.com/office/powerpoint/2010/main" val="19446503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63829" y="374791"/>
            <a:ext cx="122020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MapBox</a:t>
            </a:r>
            <a:endPar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012160" y="222979"/>
            <a:ext cx="2638543" cy="369332"/>
          </a:xfrm>
          <a:prstGeom prst="rect">
            <a:avLst/>
          </a:prstGeom>
        </p:spPr>
        <p:txBody>
          <a:bodyPr wrap="none">
            <a:spAutoFit/>
          </a:bodyPr>
          <a:lstStyle/>
          <a:p>
            <a:r>
              <a:rPr lang="es-ES_tradnl" dirty="0"/>
              <a:t>https://www.mapbox.com/</a:t>
            </a:r>
          </a:p>
        </p:txBody>
      </p:sp>
      <p:pic>
        <p:nvPicPr>
          <p:cNvPr id="2" name="Imagen 1"/>
          <p:cNvPicPr>
            <a:picLocks noChangeAspect="1"/>
          </p:cNvPicPr>
          <p:nvPr/>
        </p:nvPicPr>
        <p:blipFill>
          <a:blip r:embed="rId2"/>
          <a:stretch>
            <a:fillRect/>
          </a:stretch>
        </p:blipFill>
        <p:spPr>
          <a:xfrm>
            <a:off x="802848" y="1304402"/>
            <a:ext cx="6858290" cy="4716886"/>
          </a:xfrm>
          <a:prstGeom prst="rect">
            <a:avLst/>
          </a:prstGeom>
        </p:spPr>
      </p:pic>
    </p:spTree>
    <p:extLst>
      <p:ext uri="{BB962C8B-B14F-4D97-AF65-F5344CB8AC3E}">
        <p14:creationId xmlns:p14="http://schemas.microsoft.com/office/powerpoint/2010/main" val="33049879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3793539" cy="830997"/>
          </a:xfrm>
          <a:prstGeom prst="rect">
            <a:avLst/>
          </a:prstGeom>
          <a:noFill/>
        </p:spPr>
        <p:txBody>
          <a:bodyPr wrap="none" rtlCol="0">
            <a:spAutoFit/>
          </a:bodyPr>
          <a:lstStyle/>
          <a:p>
            <a:r>
              <a:rPr lang="es-ES_tradnl" sz="4800" dirty="0">
                <a:latin typeface="Tahoma" panose="020B0604030504040204" pitchFamily="34" charset="0"/>
                <a:ea typeface="Tahoma" panose="020B0604030504040204" pitchFamily="34" charset="0"/>
                <a:cs typeface="Tahoma" panose="020B0604030504040204" pitchFamily="34" charset="0"/>
              </a:rPr>
              <a:t>( Paréntesis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20221165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63829" y="374791"/>
            <a:ext cx="1099981"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WebGL</a:t>
            </a:r>
            <a:endPar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ángulo 2"/>
          <p:cNvSpPr/>
          <p:nvPr/>
        </p:nvSpPr>
        <p:spPr>
          <a:xfrm>
            <a:off x="289750" y="908720"/>
            <a:ext cx="8386706" cy="2215991"/>
          </a:xfrm>
          <a:prstGeom prst="rect">
            <a:avLst/>
          </a:prstGeom>
        </p:spPr>
        <p:txBody>
          <a:bodyPr wrap="square">
            <a:spAutoFit/>
          </a:bodyPr>
          <a:lstStyle/>
          <a:p>
            <a:r>
              <a:rPr lang="es-ES" dirty="0"/>
              <a:t>WebGL1 es una especificación estándar que está siendo desarrollada actualmente para mostrar gráficos en 3D en navegadores web. El </a:t>
            </a:r>
            <a:r>
              <a:rPr lang="es-ES" dirty="0" err="1"/>
              <a:t>WebGL</a:t>
            </a:r>
            <a:r>
              <a:rPr lang="es-ES" dirty="0"/>
              <a:t> permite mostrar gráficos en 3D acelerados por hardware (GPU) en páginas web, sin la necesidad de </a:t>
            </a:r>
            <a:r>
              <a:rPr lang="es-ES" dirty="0" err="1"/>
              <a:t>plug-ins</a:t>
            </a:r>
            <a:r>
              <a:rPr lang="es-ES" dirty="0"/>
              <a:t> en cualquier plataforma que soporte </a:t>
            </a:r>
            <a:r>
              <a:rPr lang="es-ES" dirty="0" err="1"/>
              <a:t>OpenGL</a:t>
            </a:r>
            <a:r>
              <a:rPr lang="es-ES" dirty="0"/>
              <a:t> 2.0 u </a:t>
            </a:r>
            <a:r>
              <a:rPr lang="es-ES" dirty="0" err="1"/>
              <a:t>OpenGL</a:t>
            </a:r>
            <a:r>
              <a:rPr lang="es-ES" dirty="0"/>
              <a:t> ES 2.0. </a:t>
            </a:r>
            <a:r>
              <a:rPr lang="es-ES" sz="1600" dirty="0"/>
              <a:t>Técnicamente es un API para </a:t>
            </a:r>
            <a:r>
              <a:rPr lang="es-ES" sz="1600" dirty="0" err="1"/>
              <a:t>javascript</a:t>
            </a:r>
            <a:r>
              <a:rPr lang="es-ES" sz="1600" dirty="0"/>
              <a:t> que permite usar la implementación nativa de </a:t>
            </a:r>
            <a:r>
              <a:rPr lang="es-ES" sz="1600" dirty="0" err="1"/>
              <a:t>OpenGL</a:t>
            </a:r>
            <a:r>
              <a:rPr lang="es-ES" sz="1600" dirty="0"/>
              <a:t> ES 2.0 que será incorporada en los navegadores. </a:t>
            </a:r>
            <a:r>
              <a:rPr lang="es-ES" sz="1600" dirty="0" err="1"/>
              <a:t>WebGL</a:t>
            </a:r>
            <a:r>
              <a:rPr lang="es-ES" sz="1600" dirty="0"/>
              <a:t> es gestionado por el consorcio de tecnología sin ánimo de lucro </a:t>
            </a:r>
            <a:r>
              <a:rPr lang="es-ES" sz="1600" dirty="0" err="1"/>
              <a:t>Khronos</a:t>
            </a:r>
            <a:r>
              <a:rPr lang="es-ES" sz="1600" dirty="0"/>
              <a:t> </a:t>
            </a:r>
            <a:r>
              <a:rPr lang="es-ES" sz="1600" dirty="0" err="1"/>
              <a:t>Group</a:t>
            </a:r>
            <a:r>
              <a:rPr lang="es-ES" sz="1600" dirty="0"/>
              <a:t> .</a:t>
            </a:r>
          </a:p>
          <a:p>
            <a:r>
              <a:rPr lang="es-ES" dirty="0"/>
              <a:t>(https://es.wikipedia.org/wiki/WebGL)</a:t>
            </a:r>
            <a:endParaRPr lang="en-US" dirty="0"/>
          </a:p>
        </p:txBody>
      </p:sp>
      <p:sp>
        <p:nvSpPr>
          <p:cNvPr id="4" name="CuadroTexto 3"/>
          <p:cNvSpPr txBox="1"/>
          <p:nvPr/>
        </p:nvSpPr>
        <p:spPr>
          <a:xfrm>
            <a:off x="310535" y="3929707"/>
            <a:ext cx="7426648" cy="2031325"/>
          </a:xfrm>
          <a:prstGeom prst="rect">
            <a:avLst/>
          </a:prstGeom>
          <a:noFill/>
        </p:spPr>
        <p:txBody>
          <a:bodyPr wrap="none" rtlCol="0">
            <a:spAutoFit/>
          </a:bodyPr>
          <a:lstStyle/>
          <a:p>
            <a:r>
              <a:rPr lang="ca-ES" dirty="0" err="1"/>
              <a:t>MapBox</a:t>
            </a:r>
            <a:r>
              <a:rPr lang="ca-ES" dirty="0"/>
              <a:t> Vector </a:t>
            </a:r>
            <a:r>
              <a:rPr lang="ca-ES" dirty="0" err="1"/>
              <a:t>Tiles</a:t>
            </a:r>
            <a:r>
              <a:rPr lang="ca-ES" dirty="0"/>
              <a:t>: </a:t>
            </a:r>
            <a:r>
              <a:rPr lang="ca-ES" dirty="0" err="1"/>
              <a:t>Tiles</a:t>
            </a:r>
            <a:r>
              <a:rPr lang="ca-ES" dirty="0"/>
              <a:t> vectors </a:t>
            </a:r>
            <a:r>
              <a:rPr lang="ca-ES" dirty="0" err="1"/>
              <a:t>encapsulados</a:t>
            </a:r>
            <a:r>
              <a:rPr lang="ca-ES" dirty="0"/>
              <a:t> con </a:t>
            </a:r>
            <a:r>
              <a:rPr lang="en-US" dirty="0">
                <a:hlinkClick r:id="rId2" tooltip="Google Protocol Buffers"/>
              </a:rPr>
              <a:t>Google Protocol Buffers</a:t>
            </a:r>
            <a:r>
              <a:rPr lang="en-US" dirty="0"/>
              <a:t> </a:t>
            </a:r>
          </a:p>
          <a:p>
            <a:r>
              <a:rPr lang="en-US" dirty="0"/>
              <a:t>(</a:t>
            </a:r>
            <a:r>
              <a:rPr lang="en-US" dirty="0" err="1"/>
              <a:t>formato</a:t>
            </a:r>
            <a:r>
              <a:rPr lang="en-US" dirty="0"/>
              <a:t> </a:t>
            </a:r>
            <a:r>
              <a:rPr lang="en-US" dirty="0" err="1"/>
              <a:t>binario</a:t>
            </a:r>
            <a:r>
              <a:rPr lang="en-US" dirty="0"/>
              <a:t>).</a:t>
            </a:r>
          </a:p>
          <a:p>
            <a:endParaRPr lang="en-US" dirty="0"/>
          </a:p>
          <a:p>
            <a:r>
              <a:rPr lang="en-US" dirty="0" err="1"/>
              <a:t>Mapbox</a:t>
            </a:r>
            <a:r>
              <a:rPr lang="en-US" dirty="0"/>
              <a:t> GL </a:t>
            </a:r>
            <a:r>
              <a:rPr lang="en-US" dirty="0" err="1"/>
              <a:t>es</a:t>
            </a:r>
            <a:r>
              <a:rPr lang="en-US" dirty="0"/>
              <a:t> </a:t>
            </a:r>
            <a:r>
              <a:rPr lang="en-US" dirty="0" err="1"/>
              <a:t>una</a:t>
            </a:r>
            <a:r>
              <a:rPr lang="en-US" dirty="0"/>
              <a:t> </a:t>
            </a:r>
            <a:r>
              <a:rPr lang="en-US" dirty="0" err="1"/>
              <a:t>api</a:t>
            </a:r>
            <a:r>
              <a:rPr lang="en-US" dirty="0"/>
              <a:t> para </a:t>
            </a:r>
            <a:r>
              <a:rPr lang="en-US" dirty="0" err="1"/>
              <a:t>visualizar</a:t>
            </a:r>
            <a:r>
              <a:rPr lang="en-US" dirty="0"/>
              <a:t> y </a:t>
            </a:r>
            <a:r>
              <a:rPr lang="en-US" dirty="0" err="1"/>
              <a:t>trabajar</a:t>
            </a:r>
            <a:r>
              <a:rPr lang="en-US" dirty="0"/>
              <a:t> com </a:t>
            </a:r>
            <a:r>
              <a:rPr lang="en-US" dirty="0" err="1"/>
              <a:t>mvt</a:t>
            </a:r>
            <a:r>
              <a:rPr lang="ca-ES" dirty="0"/>
              <a:t> </a:t>
            </a:r>
          </a:p>
          <a:p>
            <a:endParaRPr lang="ca-ES" dirty="0"/>
          </a:p>
          <a:p>
            <a:r>
              <a:rPr lang="en-US" dirty="0">
                <a:hlinkClick r:id="rId3"/>
              </a:rPr>
              <a:t>https://www.mapbox.com/mapbox-gl-js/api/</a:t>
            </a:r>
            <a:endParaRPr lang="en-US" dirty="0"/>
          </a:p>
          <a:p>
            <a:endParaRPr lang="en-US" dirty="0"/>
          </a:p>
        </p:txBody>
      </p:sp>
      <p:sp>
        <p:nvSpPr>
          <p:cNvPr id="9" name="TextBox 6"/>
          <p:cNvSpPr txBox="1"/>
          <p:nvPr/>
        </p:nvSpPr>
        <p:spPr>
          <a:xfrm>
            <a:off x="310535" y="3327154"/>
            <a:ext cx="147508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MVT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pbf</a:t>
            </a: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7190677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5200976" cy="830997"/>
          </a:xfrm>
          <a:prstGeom prst="rect">
            <a:avLst/>
          </a:prstGeom>
          <a:noFill/>
        </p:spPr>
        <p:txBody>
          <a:bodyPr wrap="none" rtlCol="0">
            <a:spAutoFit/>
          </a:bodyPr>
          <a:lstStyle/>
          <a:p>
            <a:r>
              <a:rPr lang="es-ES_tradnl" sz="4800" dirty="0">
                <a:latin typeface="Tahoma" panose="020B0604030504040204" pitchFamily="34" charset="0"/>
                <a:ea typeface="Tahoma" panose="020B0604030504040204" pitchFamily="34" charset="0"/>
                <a:cs typeface="Tahoma" panose="020B0604030504040204" pitchFamily="34" charset="0"/>
              </a:rPr>
              <a:t>( </a:t>
            </a:r>
            <a:r>
              <a:rPr lang="es-ES_tradnl" sz="4800" dirty="0" err="1">
                <a:latin typeface="Tahoma" panose="020B0604030504040204" pitchFamily="34" charset="0"/>
                <a:ea typeface="Tahoma" panose="020B0604030504040204" pitchFamily="34" charset="0"/>
                <a:cs typeface="Tahoma" panose="020B0604030504040204" pitchFamily="34" charset="0"/>
              </a:rPr>
              <a:t>Fin</a:t>
            </a:r>
            <a:r>
              <a:rPr lang="es-ES_tradnl" sz="4800" dirty="0" err="1">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s-ES_tradnl" sz="4800" dirty="0" err="1">
                <a:latin typeface="Tahoma" panose="020B0604030504040204" pitchFamily="34" charset="0"/>
                <a:ea typeface="Tahoma" panose="020B0604030504040204" pitchFamily="34" charset="0"/>
                <a:cs typeface="Tahoma" panose="020B0604030504040204" pitchFamily="34" charset="0"/>
              </a:rPr>
              <a:t>Paréntesis</a:t>
            </a:r>
            <a:r>
              <a:rPr lang="es-ES_tradnl" sz="4800" dirty="0">
                <a:latin typeface="Tahoma" panose="020B0604030504040204" pitchFamily="34" charset="0"/>
                <a:ea typeface="Tahoma" panose="020B0604030504040204" pitchFamily="34" charset="0"/>
                <a:cs typeface="Tahoma" panose="020B0604030504040204" pitchFamily="34" charset="0"/>
              </a:rPr>
              <a:t>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11340355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1071127"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Leaflet</a:t>
            </a:r>
            <a:endPar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p:nvPr/>
        </p:nvSpPr>
        <p:spPr>
          <a:xfrm>
            <a:off x="6444208" y="287813"/>
            <a:ext cx="1824538" cy="369332"/>
          </a:xfrm>
          <a:prstGeom prst="rect">
            <a:avLst/>
          </a:prstGeom>
        </p:spPr>
        <p:txBody>
          <a:bodyPr wrap="none">
            <a:spAutoFit/>
          </a:bodyPr>
          <a:lstStyle/>
          <a:p>
            <a:r>
              <a:rPr lang="es-ES_tradnl" dirty="0"/>
              <a:t>https://leaflet.org/</a:t>
            </a:r>
          </a:p>
        </p:txBody>
      </p:sp>
      <p:sp>
        <p:nvSpPr>
          <p:cNvPr id="3" name="CuadroTexto 2"/>
          <p:cNvSpPr txBox="1"/>
          <p:nvPr/>
        </p:nvSpPr>
        <p:spPr>
          <a:xfrm>
            <a:off x="2195736" y="6237312"/>
            <a:ext cx="4519699" cy="369332"/>
          </a:xfrm>
          <a:prstGeom prst="rect">
            <a:avLst/>
          </a:prstGeom>
          <a:noFill/>
        </p:spPr>
        <p:txBody>
          <a:bodyPr wrap="none" rtlCol="0">
            <a:spAutoFit/>
          </a:bodyPr>
          <a:lstStyle/>
          <a:p>
            <a:r>
              <a:rPr lang="ca-ES" dirty="0" err="1">
                <a:solidFill>
                  <a:schemeClr val="bg1">
                    <a:lumMod val="95000"/>
                  </a:schemeClr>
                </a:solidFill>
              </a:rPr>
              <a:t>Carto</a:t>
            </a:r>
            <a:r>
              <a:rPr lang="ca-ES" dirty="0">
                <a:solidFill>
                  <a:schemeClr val="bg1">
                    <a:lumMod val="95000"/>
                  </a:schemeClr>
                </a:solidFill>
              </a:rPr>
              <a:t> y </a:t>
            </a:r>
            <a:r>
              <a:rPr lang="ca-ES" dirty="0" err="1">
                <a:solidFill>
                  <a:schemeClr val="bg1">
                    <a:lumMod val="95000"/>
                  </a:schemeClr>
                </a:solidFill>
              </a:rPr>
              <a:t>MapBox</a:t>
            </a:r>
            <a:r>
              <a:rPr lang="ca-ES" dirty="0">
                <a:solidFill>
                  <a:schemeClr val="bg1">
                    <a:lumMod val="95000"/>
                  </a:schemeClr>
                </a:solidFill>
              </a:rPr>
              <a:t> </a:t>
            </a:r>
            <a:r>
              <a:rPr lang="ca-ES" dirty="0" err="1">
                <a:solidFill>
                  <a:schemeClr val="bg1">
                    <a:lumMod val="95000"/>
                  </a:schemeClr>
                </a:solidFill>
              </a:rPr>
              <a:t>utilizan</a:t>
            </a:r>
            <a:r>
              <a:rPr lang="ca-ES" dirty="0">
                <a:solidFill>
                  <a:schemeClr val="bg1">
                    <a:lumMod val="95000"/>
                  </a:schemeClr>
                </a:solidFill>
              </a:rPr>
              <a:t> </a:t>
            </a:r>
            <a:r>
              <a:rPr lang="ca-ES" dirty="0" err="1">
                <a:solidFill>
                  <a:schemeClr val="bg1">
                    <a:lumMod val="95000"/>
                  </a:schemeClr>
                </a:solidFill>
              </a:rPr>
              <a:t>Leaflet</a:t>
            </a:r>
            <a:r>
              <a:rPr lang="ca-ES" dirty="0">
                <a:solidFill>
                  <a:schemeClr val="bg1">
                    <a:lumMod val="95000"/>
                  </a:schemeClr>
                </a:solidFill>
              </a:rPr>
              <a:t> ... y </a:t>
            </a:r>
            <a:r>
              <a:rPr lang="ca-ES" dirty="0" err="1">
                <a:solidFill>
                  <a:schemeClr val="bg1">
                    <a:lumMod val="95000"/>
                  </a:schemeClr>
                </a:solidFill>
              </a:rPr>
              <a:t>nosotros</a:t>
            </a:r>
            <a:r>
              <a:rPr lang="ca-ES" dirty="0">
                <a:solidFill>
                  <a:schemeClr val="bg1">
                    <a:lumMod val="95000"/>
                  </a:schemeClr>
                </a:solidFill>
              </a:rPr>
              <a:t>!!</a:t>
            </a:r>
            <a:endParaRPr lang="en-US" dirty="0">
              <a:solidFill>
                <a:schemeClr val="bg1">
                  <a:lumMod val="95000"/>
                </a:schemeClr>
              </a:solidFill>
            </a:endParaRPr>
          </a:p>
        </p:txBody>
      </p:sp>
      <p:pic>
        <p:nvPicPr>
          <p:cNvPr id="5" name="Imagen 4"/>
          <p:cNvPicPr>
            <a:picLocks noChangeAspect="1"/>
          </p:cNvPicPr>
          <p:nvPr/>
        </p:nvPicPr>
        <p:blipFill>
          <a:blip r:embed="rId2"/>
          <a:stretch>
            <a:fillRect/>
          </a:stretch>
        </p:blipFill>
        <p:spPr>
          <a:xfrm>
            <a:off x="1160822" y="980728"/>
            <a:ext cx="7107923" cy="4919851"/>
          </a:xfrm>
          <a:prstGeom prst="rect">
            <a:avLst/>
          </a:prstGeom>
        </p:spPr>
      </p:pic>
    </p:spTree>
    <p:extLst>
      <p:ext uri="{BB962C8B-B14F-4D97-AF65-F5344CB8AC3E}">
        <p14:creationId xmlns:p14="http://schemas.microsoft.com/office/powerpoint/2010/main" val="1256042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p:cNvSpPr txBox="1">
            <a:spLocks noChangeArrowheads="1"/>
          </p:cNvSpPr>
          <p:nvPr/>
        </p:nvSpPr>
        <p:spPr bwMode="auto">
          <a:xfrm>
            <a:off x="251520" y="620688"/>
            <a:ext cx="8056563"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4440" rIns="90000" bIns="45000"/>
          <a:lstStyle>
            <a:lvl1pPr eaLnBrk="0">
              <a:spcAft>
                <a:spcPts val="142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charset="0"/>
                <a:ea typeface="Lucida Sans Unicode" charset="0"/>
                <a:cs typeface="Lucida Sans Unicode" charset="0"/>
              </a:defRPr>
            </a:lvl1pPr>
            <a:lvl2pPr eaLnBrk="0">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charset="0"/>
                <a:ea typeface="Lucida Sans Unicode" charset="0"/>
                <a:cs typeface="Lucida Sans Unicode" charset="0"/>
              </a:defRPr>
            </a:lvl2pPr>
            <a:lvl3pPr eaLnBrk="0">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Lucida Sans Unicode" charset="0"/>
                <a:cs typeface="Lucida Sans Unicode" charset="0"/>
              </a:defRPr>
            </a:lvl3pPr>
            <a:lvl4pPr eaLnBrk="0">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4pPr>
            <a:lvl5pPr eaLnBrk="0">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9pPr>
          </a:lstStyle>
          <a:p>
            <a:pPr eaLnBrk="1">
              <a:spcAft>
                <a:spcPct val="0"/>
              </a:spcAft>
              <a:buClrTx/>
              <a:buFontTx/>
              <a:buNone/>
            </a:pPr>
            <a:r>
              <a:rPr lang="es-ES" altLang="ca-ES" sz="2000" b="1" u="sng" dirty="0">
                <a:latin typeface="Tahoma" panose="020B0604030504040204" pitchFamily="34" charset="0"/>
                <a:ea typeface="Tahoma" panose="020B0604030504040204" pitchFamily="34" charset="0"/>
                <a:cs typeface="Tahoma" panose="020B0604030504040204" pitchFamily="34" charset="0"/>
              </a:rPr>
              <a:t>Prácticas en clase (no puntuables):</a:t>
            </a:r>
          </a:p>
          <a:p>
            <a:pPr eaLnBrk="1">
              <a:spcAft>
                <a:spcPct val="0"/>
              </a:spcAft>
              <a:buClrTx/>
              <a:buFontTx/>
              <a:buNone/>
            </a:pPr>
            <a:endParaRPr lang="es-ES" altLang="ca-ES" sz="2200" b="1" u="sng" dirty="0">
              <a:latin typeface="Tahoma" panose="020B0604030504040204" pitchFamily="34" charset="0"/>
              <a:ea typeface="Tahoma" panose="020B0604030504040204" pitchFamily="34" charset="0"/>
              <a:cs typeface="Tahoma" panose="020B0604030504040204" pitchFamily="34" charset="0"/>
            </a:endParaRPr>
          </a:p>
          <a:p>
            <a:pPr marL="285750" indent="-285750" eaLnBrk="1">
              <a:spcAft>
                <a:spcPct val="0"/>
              </a:spcAft>
              <a:buClrTx/>
              <a:buFont typeface="Arial" panose="020B0604020202020204" pitchFamily="34" charset="0"/>
              <a:buChar char="•"/>
            </a:pPr>
            <a:r>
              <a:rPr lang="es-ES" altLang="ca-ES" sz="1800" dirty="0" err="1">
                <a:latin typeface="Tahoma" panose="020B0604030504040204" pitchFamily="34" charset="0"/>
                <a:ea typeface="Tahoma" panose="020B0604030504040204" pitchFamily="34" charset="0"/>
                <a:cs typeface="Tahoma" panose="020B0604030504040204" pitchFamily="34" charset="0"/>
              </a:rPr>
              <a:t>Leaflet</a:t>
            </a:r>
            <a:r>
              <a:rPr lang="es-ES" altLang="ca-ES" sz="1800" dirty="0">
                <a:latin typeface="Tahoma" panose="020B0604030504040204" pitchFamily="34" charset="0"/>
                <a:ea typeface="Tahoma" panose="020B0604030504040204" pitchFamily="34" charset="0"/>
                <a:cs typeface="Tahoma" panose="020B0604030504040204" pitchFamily="34" charset="0"/>
              </a:rPr>
              <a:t>, </a:t>
            </a:r>
            <a:r>
              <a:rPr lang="es-ES" altLang="ca-ES" sz="1800" dirty="0" err="1">
                <a:latin typeface="Tahoma" panose="020B0604030504040204" pitchFamily="34" charset="0"/>
                <a:ea typeface="Tahoma" panose="020B0604030504040204" pitchFamily="34" charset="0"/>
                <a:cs typeface="Tahoma" panose="020B0604030504040204" pitchFamily="34" charset="0"/>
              </a:rPr>
              <a:t>Carto,MapBox</a:t>
            </a:r>
            <a:r>
              <a:rPr lang="es-ES" altLang="ca-ES" sz="1800" dirty="0">
                <a:latin typeface="Tahoma" panose="020B0604030504040204" pitchFamily="34" charset="0"/>
                <a:ea typeface="Tahoma" panose="020B0604030504040204" pitchFamily="34" charset="0"/>
                <a:cs typeface="Tahoma" panose="020B0604030504040204" pitchFamily="34" charset="0"/>
              </a:rPr>
              <a:t> y </a:t>
            </a:r>
            <a:r>
              <a:rPr lang="es-ES" altLang="ca-ES" sz="1800" dirty="0" err="1">
                <a:latin typeface="Tahoma" panose="020B0604030504040204" pitchFamily="34" charset="0"/>
                <a:ea typeface="Tahoma" panose="020B0604030504040204" pitchFamily="34" charset="0"/>
                <a:cs typeface="Tahoma" panose="020B0604030504040204" pitchFamily="34" charset="0"/>
              </a:rPr>
              <a:t>Cesium</a:t>
            </a:r>
            <a:endParaRPr lang="es-ES" altLang="ca-ES" sz="1800" dirty="0">
              <a:latin typeface="Tahoma" panose="020B0604030504040204" pitchFamily="34" charset="0"/>
              <a:ea typeface="Tahoma" panose="020B0604030504040204" pitchFamily="34" charset="0"/>
              <a:cs typeface="Tahoma" panose="020B0604030504040204" pitchFamily="34" charset="0"/>
            </a:endParaRPr>
          </a:p>
          <a:p>
            <a:pPr marL="285750" indent="-285750" eaLnBrk="1">
              <a:spcAft>
                <a:spcPct val="0"/>
              </a:spcAft>
              <a:buClrTx/>
              <a:buFont typeface="Arial" panose="020B0604020202020204" pitchFamily="34" charset="0"/>
              <a:buChar char="•"/>
            </a:pPr>
            <a:r>
              <a:rPr lang="es-ES" altLang="ca-ES" sz="1800" dirty="0">
                <a:latin typeface="Tahoma" panose="020B0604030504040204" pitchFamily="34" charset="0"/>
                <a:ea typeface="Tahoma" panose="020B0604030504040204" pitchFamily="34" charset="0"/>
                <a:cs typeface="Tahoma" panose="020B0604030504040204" pitchFamily="34" charset="0"/>
              </a:rPr>
              <a:t>Taller I – </a:t>
            </a:r>
            <a:r>
              <a:rPr lang="es-ES" altLang="ca-ES" sz="1800" dirty="0" err="1">
                <a:latin typeface="Tahoma" panose="020B0604030504040204" pitchFamily="34" charset="0"/>
                <a:ea typeface="Tahoma" panose="020B0604030504040204" pitchFamily="34" charset="0"/>
                <a:cs typeface="Tahoma" panose="020B0604030504040204" pitchFamily="34" charset="0"/>
              </a:rPr>
              <a:t>Carto</a:t>
            </a:r>
            <a:r>
              <a:rPr lang="es-ES" altLang="ca-ES" sz="1800" dirty="0">
                <a:latin typeface="Tahoma" panose="020B0604030504040204" pitchFamily="34" charset="0"/>
                <a:ea typeface="Tahoma" panose="020B0604030504040204" pitchFamily="34" charset="0"/>
                <a:cs typeface="Tahoma" panose="020B0604030504040204" pitchFamily="34" charset="0"/>
              </a:rPr>
              <a:t> y propuesta </a:t>
            </a:r>
            <a:r>
              <a:rPr lang="es-ES" altLang="ca-ES" sz="1800" dirty="0" err="1">
                <a:latin typeface="Tahoma" panose="020B0604030504040204" pitchFamily="34" charset="0"/>
                <a:ea typeface="Tahoma" panose="020B0604030504040204" pitchFamily="34" charset="0"/>
                <a:cs typeface="Tahoma" panose="020B0604030504040204" pitchFamily="34" charset="0"/>
              </a:rPr>
              <a:t>Mashup</a:t>
            </a:r>
            <a:endParaRPr lang="es-ES" altLang="ca-ES" sz="1800" dirty="0">
              <a:latin typeface="Tahoma" panose="020B0604030504040204" pitchFamily="34" charset="0"/>
              <a:ea typeface="Tahoma" panose="020B0604030504040204" pitchFamily="34" charset="0"/>
              <a:cs typeface="Tahoma" panose="020B0604030504040204" pitchFamily="34" charset="0"/>
            </a:endParaRPr>
          </a:p>
          <a:p>
            <a:pPr marL="285750" indent="-285750" eaLnBrk="1">
              <a:spcAft>
                <a:spcPct val="0"/>
              </a:spcAft>
              <a:buClrTx/>
              <a:buFont typeface="Arial" panose="020B0604020202020204" pitchFamily="34" charset="0"/>
              <a:buChar char="•"/>
            </a:pPr>
            <a:r>
              <a:rPr lang="es-ES" altLang="ca-ES" sz="1800" dirty="0">
                <a:latin typeface="Tahoma" panose="020B0604030504040204" pitchFamily="34" charset="0"/>
                <a:ea typeface="Tahoma" panose="020B0604030504040204" pitchFamily="34" charset="0"/>
                <a:cs typeface="Tahoma" panose="020B0604030504040204" pitchFamily="34" charset="0"/>
              </a:rPr>
              <a:t>Crear web page en </a:t>
            </a:r>
            <a:r>
              <a:rPr lang="es-ES" altLang="ca-ES" sz="1800" dirty="0" err="1">
                <a:latin typeface="Tahoma" panose="020B0604030504040204" pitchFamily="34" charset="0"/>
                <a:ea typeface="Tahoma" panose="020B0604030504040204" pitchFamily="34" charset="0"/>
                <a:cs typeface="Tahoma" panose="020B0604030504040204" pitchFamily="34" charset="0"/>
              </a:rPr>
              <a:t>gitub</a:t>
            </a:r>
            <a:endParaRPr lang="es-ES" altLang="ca-ES" sz="1800" dirty="0">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pPr>
            <a:endParaRPr lang="es-ES" altLang="ca-ES" sz="2200" dirty="0">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r>
              <a:rPr lang="es-ES" altLang="ca-ES" sz="2000" b="1" u="sng" dirty="0">
                <a:latin typeface="Tahoma" panose="020B0604030504040204" pitchFamily="34" charset="0"/>
                <a:ea typeface="Tahoma" panose="020B0604030504040204" pitchFamily="34" charset="0"/>
                <a:cs typeface="Tahoma" panose="020B0604030504040204" pitchFamily="34" charset="0"/>
              </a:rPr>
              <a:t>Práctica puntuable: </a:t>
            </a:r>
            <a:r>
              <a:rPr lang="es-ES" altLang="ca-ES" sz="2000" b="1" u="sng" dirty="0" err="1">
                <a:latin typeface="Tahoma" panose="020B0604030504040204" pitchFamily="34" charset="0"/>
                <a:ea typeface="Tahoma" panose="020B0604030504040204" pitchFamily="34" charset="0"/>
                <a:cs typeface="Tahoma" panose="020B0604030504040204" pitchFamily="34" charset="0"/>
              </a:rPr>
              <a:t>Creació</a:t>
            </a:r>
            <a:r>
              <a:rPr lang="es-ES" altLang="ca-ES" sz="2000" b="1" u="sng" dirty="0">
                <a:latin typeface="Tahoma" panose="020B0604030504040204" pitchFamily="34" charset="0"/>
                <a:ea typeface="Tahoma" panose="020B0604030504040204" pitchFamily="34" charset="0"/>
                <a:cs typeface="Tahoma" panose="020B0604030504040204" pitchFamily="34" charset="0"/>
              </a:rPr>
              <a:t> </a:t>
            </a:r>
            <a:r>
              <a:rPr lang="es-ES" altLang="ca-ES" sz="2000" b="1" u="sng" dirty="0" err="1">
                <a:latin typeface="Tahoma" panose="020B0604030504040204" pitchFamily="34" charset="0"/>
                <a:ea typeface="Tahoma" panose="020B0604030504040204" pitchFamily="34" charset="0"/>
                <a:cs typeface="Tahoma" panose="020B0604030504040204" pitchFamily="34" charset="0"/>
              </a:rPr>
              <a:t>Mashup</a:t>
            </a:r>
            <a:endParaRPr lang="es-ES" altLang="ca-ES" sz="2000" b="1" u="sng" dirty="0">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u="sng" dirty="0">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r>
              <a:rPr lang="es-ES" altLang="ca-ES" sz="2000" dirty="0">
                <a:latin typeface="Tahoma" panose="020B0604030504040204" pitchFamily="34" charset="0"/>
                <a:ea typeface="Tahoma" panose="020B0604030504040204" pitchFamily="34" charset="0"/>
                <a:cs typeface="Tahoma" panose="020B0604030504040204" pitchFamily="34" charset="0"/>
              </a:rPr>
              <a:t>Crear y colgar en el </a:t>
            </a:r>
            <a:r>
              <a:rPr lang="es-ES" altLang="ca-ES" sz="2000" dirty="0" err="1">
                <a:latin typeface="Tahoma" panose="020B0604030504040204" pitchFamily="34" charset="0"/>
                <a:ea typeface="Tahoma" panose="020B0604030504040204" pitchFamily="34" charset="0"/>
                <a:cs typeface="Tahoma" panose="020B0604030504040204" pitchFamily="34" charset="0"/>
              </a:rPr>
              <a:t>github</a:t>
            </a:r>
            <a:r>
              <a:rPr lang="es-ES" altLang="ca-ES" sz="2000" dirty="0">
                <a:latin typeface="Tahoma" panose="020B0604030504040204" pitchFamily="34" charset="0"/>
                <a:ea typeface="Tahoma" panose="020B0604030504040204" pitchFamily="34" charset="0"/>
                <a:cs typeface="Tahoma" panose="020B0604030504040204" pitchFamily="34" charset="0"/>
              </a:rPr>
              <a:t> propio una aplicación que consuma como</a:t>
            </a:r>
          </a:p>
          <a:p>
            <a:pPr eaLnBrk="1">
              <a:spcAft>
                <a:spcPct val="0"/>
              </a:spcAft>
              <a:buClrTx/>
              <a:buFontTx/>
              <a:buNone/>
            </a:pPr>
            <a:r>
              <a:rPr lang="es-ES" altLang="ca-ES" sz="2000" dirty="0">
                <a:latin typeface="Tahoma" panose="020B0604030504040204" pitchFamily="34" charset="0"/>
                <a:ea typeface="Tahoma" panose="020B0604030504040204" pitchFamily="34" charset="0"/>
                <a:cs typeface="Tahoma" panose="020B0604030504040204" pitchFamily="34" charset="0"/>
              </a:rPr>
              <a:t>mínimo tres </a:t>
            </a:r>
            <a:r>
              <a:rPr lang="es-ES" altLang="ca-ES" sz="2000" dirty="0" err="1">
                <a:latin typeface="Tahoma" panose="020B0604030504040204" pitchFamily="34" charset="0"/>
                <a:ea typeface="Tahoma" panose="020B0604030504040204" pitchFamily="34" charset="0"/>
                <a:cs typeface="Tahoma" panose="020B0604030504040204" pitchFamily="34" charset="0"/>
              </a:rPr>
              <a:t>geoservicios</a:t>
            </a:r>
            <a:r>
              <a:rPr lang="es-ES" altLang="ca-ES" sz="2000" dirty="0">
                <a:latin typeface="Tahoma" panose="020B0604030504040204" pitchFamily="34" charset="0"/>
                <a:ea typeface="Tahoma" panose="020B0604030504040204" pitchFamily="34" charset="0"/>
                <a:cs typeface="Tahoma" panose="020B0604030504040204" pitchFamily="34" charset="0"/>
              </a:rPr>
              <a:t> y/o fuente de datos abiertos.</a:t>
            </a:r>
          </a:p>
          <a:p>
            <a:pPr eaLnBrk="1">
              <a:spcAft>
                <a:spcPct val="0"/>
              </a:spcAft>
              <a:buClrTx/>
              <a:buFontTx/>
              <a:buNone/>
            </a:pPr>
            <a:endParaRPr lang="es-ES" altLang="ca-ES" sz="2000" dirty="0">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r>
              <a:rPr lang="es-ES" altLang="ca-ES" sz="2000" u="sng" dirty="0">
                <a:latin typeface="Tahoma" panose="020B0604030504040204" pitchFamily="34" charset="0"/>
                <a:ea typeface="Tahoma" panose="020B0604030504040204" pitchFamily="34" charset="0"/>
                <a:cs typeface="Tahoma" panose="020B0604030504040204" pitchFamily="34" charset="0"/>
              </a:rPr>
              <a:t>Habrá que entregar:</a:t>
            </a:r>
          </a:p>
          <a:p>
            <a:pPr eaLnBrk="1">
              <a:spcAft>
                <a:spcPct val="0"/>
              </a:spcAft>
              <a:buClrTx/>
              <a:buFontTx/>
              <a:buNone/>
            </a:pPr>
            <a:endParaRPr lang="es-ES" altLang="ca-ES" sz="2000" u="sng" dirty="0">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r>
              <a:rPr lang="es-ES" altLang="ca-ES" sz="2000" dirty="0">
                <a:latin typeface="Tahoma" panose="020B0604030504040204" pitchFamily="34" charset="0"/>
                <a:ea typeface="Tahoma" panose="020B0604030504040204" pitchFamily="34" charset="0"/>
                <a:cs typeface="Tahoma" panose="020B0604030504040204" pitchFamily="34" charset="0"/>
              </a:rPr>
              <a:t>La URL de acceso a la aplicación y una pequeña descripción –</a:t>
            </a:r>
            <a:r>
              <a:rPr lang="es-ES" altLang="ca-ES" sz="2000" dirty="0" err="1">
                <a:latin typeface="Tahoma" panose="020B0604030504040204" pitchFamily="34" charset="0"/>
                <a:ea typeface="Tahoma" panose="020B0604030504040204" pitchFamily="34" charset="0"/>
                <a:cs typeface="Tahoma" panose="020B0604030504040204" pitchFamily="34" charset="0"/>
              </a:rPr>
              <a:t>readme</a:t>
            </a:r>
            <a:r>
              <a:rPr lang="es-ES" altLang="ca-ES" sz="2000" dirty="0">
                <a:latin typeface="Tahoma" panose="020B0604030504040204" pitchFamily="34" charset="0"/>
                <a:ea typeface="Tahoma" panose="020B0604030504040204" pitchFamily="34" charset="0"/>
                <a:cs typeface="Tahoma" panose="020B0604030504040204" pitchFamily="34" charset="0"/>
              </a:rPr>
              <a:t>-</a:t>
            </a:r>
          </a:p>
          <a:p>
            <a:pPr eaLnBrk="1">
              <a:spcAft>
                <a:spcPct val="0"/>
              </a:spcAft>
              <a:buClrTx/>
              <a:buFontTx/>
              <a:buNone/>
            </a:pPr>
            <a:r>
              <a:rPr lang="es-ES" altLang="ca-ES" sz="2000" dirty="0">
                <a:latin typeface="Tahoma" panose="020B0604030504040204" pitchFamily="34" charset="0"/>
                <a:ea typeface="Tahoma" panose="020B0604030504040204" pitchFamily="34" charset="0"/>
                <a:cs typeface="Tahoma" panose="020B0604030504040204" pitchFamily="34" charset="0"/>
              </a:rPr>
              <a:t>de las funcionalidades del mismo</a:t>
            </a:r>
          </a:p>
          <a:p>
            <a:pPr eaLnBrk="1">
              <a:spcAft>
                <a:spcPct val="0"/>
              </a:spcAft>
              <a:buClrTx/>
              <a:buFontTx/>
              <a:buNone/>
            </a:pPr>
            <a:endParaRPr lang="es-ES" altLang="ca-ES" sz="2200" b="1" dirty="0">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1800" dirty="0"/>
          </a:p>
          <a:p>
            <a:pPr eaLnBrk="1">
              <a:spcAft>
                <a:spcPct val="0"/>
              </a:spcAft>
              <a:buClrTx/>
              <a:buFontTx/>
              <a:buNone/>
            </a:pPr>
            <a:endParaRPr lang="es-ES" altLang="ca-ES" sz="1800" dirty="0"/>
          </a:p>
          <a:p>
            <a:pPr eaLnBrk="1">
              <a:spcAft>
                <a:spcPct val="0"/>
              </a:spcAft>
              <a:buClrTx/>
              <a:buFontTx/>
              <a:buNone/>
            </a:pPr>
            <a:endParaRPr lang="es-ES" altLang="ca-ES" sz="1800" dirty="0"/>
          </a:p>
          <a:p>
            <a:pPr eaLnBrk="1">
              <a:spcAft>
                <a:spcPct val="0"/>
              </a:spcAft>
              <a:buClrTx/>
              <a:buFontTx/>
              <a:buNone/>
            </a:pPr>
            <a:endParaRPr lang="es-ES" altLang="ca-ES" sz="1800" dirty="0"/>
          </a:p>
          <a:p>
            <a:pPr eaLnBrk="1">
              <a:spcAft>
                <a:spcPct val="0"/>
              </a:spcAft>
              <a:buClrTx/>
              <a:buFontTx/>
              <a:buNone/>
            </a:pPr>
            <a:endParaRPr lang="es-ES" altLang="ca-ES"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404664"/>
            <a:ext cx="1656184" cy="1656184"/>
          </a:xfrm>
          <a:prstGeom prst="rect">
            <a:avLst/>
          </a:prstGeom>
        </p:spPr>
      </p:pic>
    </p:spTree>
    <p:extLst>
      <p:ext uri="{BB962C8B-B14F-4D97-AF65-F5344CB8AC3E}">
        <p14:creationId xmlns:p14="http://schemas.microsoft.com/office/powerpoint/2010/main" val="233376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La web programable</a:t>
            </a:r>
          </a:p>
        </p:txBody>
      </p:sp>
      <p:sp>
        <p:nvSpPr>
          <p:cNvPr id="4" name="Rectangle 3"/>
          <p:cNvSpPr/>
          <p:nvPr/>
        </p:nvSpPr>
        <p:spPr>
          <a:xfrm>
            <a:off x="3290936" y="6093296"/>
            <a:ext cx="2173159" cy="369332"/>
          </a:xfrm>
          <a:prstGeom prst="rect">
            <a:avLst/>
          </a:prstGeom>
        </p:spPr>
        <p:txBody>
          <a:bodyPr wrap="none">
            <a:spAutoFit/>
          </a:bodyPr>
          <a:lstStyle/>
          <a:p>
            <a:r>
              <a:rPr lang="es-ES_tradnl" dirty="0"/>
              <a:t>https://cesiumjs.org/</a:t>
            </a:r>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5" y="908720"/>
            <a:ext cx="7243883"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7273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675449" y="1196752"/>
            <a:ext cx="3052023" cy="2769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67744" y="3739679"/>
            <a:ext cx="4293163" cy="923330"/>
          </a:xfrm>
          <a:prstGeom prst="rect">
            <a:avLst/>
          </a:prstGeom>
          <a:solidFill>
            <a:schemeClr val="bg1">
              <a:lumMod val="85000"/>
            </a:schemeClr>
          </a:solidFill>
        </p:spPr>
        <p:txBody>
          <a:bodyPr wrap="none" rtlCol="0">
            <a:spAutoFit/>
          </a:bodyPr>
          <a:lstStyle/>
          <a:p>
            <a:r>
              <a:rPr lang="es-ES_tradnl" sz="5400" dirty="0">
                <a:latin typeface="Tahoma" panose="020B0604030504040204" pitchFamily="34" charset="0"/>
                <a:ea typeface="Tahoma" panose="020B0604030504040204" pitchFamily="34" charset="0"/>
                <a:cs typeface="Tahoma" panose="020B0604030504040204" pitchFamily="34" charset="0"/>
              </a:rPr>
              <a:t>Empezamos</a:t>
            </a:r>
            <a:r>
              <a:rPr lang="ca-ES" sz="5400" dirty="0"/>
              <a:t>!!</a:t>
            </a:r>
          </a:p>
        </p:txBody>
      </p:sp>
    </p:spTree>
    <p:extLst>
      <p:ext uri="{BB962C8B-B14F-4D97-AF65-F5344CB8AC3E}">
        <p14:creationId xmlns:p14="http://schemas.microsoft.com/office/powerpoint/2010/main" val="763518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692696"/>
            <a:ext cx="2736304" cy="707886"/>
          </a:xfrm>
          <a:prstGeom prst="rect">
            <a:avLst/>
          </a:prstGeom>
          <a:solidFill>
            <a:schemeClr val="bg1">
              <a:lumMod val="85000"/>
            </a:schemeClr>
          </a:solidFill>
        </p:spPr>
        <p:txBody>
          <a:bodyPr wrap="square" rtlCol="0">
            <a:spAutoFit/>
          </a:bodyPr>
          <a:lstStyle/>
          <a:p>
            <a:r>
              <a:rPr lang="es-ES_tradnl" sz="4000" dirty="0">
                <a:latin typeface="Tahoma" panose="020B0604030504040204" pitchFamily="34" charset="0"/>
                <a:ea typeface="Tahoma" panose="020B0604030504040204" pitchFamily="34" charset="0"/>
                <a:cs typeface="Tahoma" panose="020B0604030504040204" pitchFamily="34" charset="0"/>
              </a:rPr>
              <a:t>Consejo</a:t>
            </a:r>
            <a:endParaRPr lang="es-ES_tradnl" sz="4000" dirty="0"/>
          </a:p>
        </p:txBody>
      </p:sp>
      <p:pic>
        <p:nvPicPr>
          <p:cNvPr id="3" name="Pictur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59832" y="1400582"/>
            <a:ext cx="3574256" cy="3574256"/>
          </a:xfrm>
          <a:prstGeom prst="rect">
            <a:avLst/>
          </a:prstGeom>
        </p:spPr>
      </p:pic>
    </p:spTree>
    <p:extLst>
      <p:ext uri="{BB962C8B-B14F-4D97-AF65-F5344CB8AC3E}">
        <p14:creationId xmlns:p14="http://schemas.microsoft.com/office/powerpoint/2010/main" val="310018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764704"/>
            <a:ext cx="8389440" cy="1631216"/>
          </a:xfrm>
          <a:prstGeom prst="rect">
            <a:avLst/>
          </a:prstGeom>
          <a:noFill/>
        </p:spPr>
        <p:txBody>
          <a:bodyPr wrap="square" rtlCol="0">
            <a:spAutoFit/>
          </a:bodyPr>
          <a:lstStyle/>
          <a:p>
            <a:pPr algn="ctr"/>
            <a:r>
              <a:rPr lang="es-ES_tradnl" sz="2000" b="1" dirty="0" err="1">
                <a:latin typeface="Tahoma" panose="020B0604030504040204" pitchFamily="34" charset="0"/>
                <a:ea typeface="Tahoma" panose="020B0604030504040204" pitchFamily="34" charset="0"/>
                <a:cs typeface="Tahoma" panose="020B0604030504040204" pitchFamily="34" charset="0"/>
              </a:rPr>
              <a:t>GeoWeb</a:t>
            </a:r>
            <a:endParaRPr lang="es-ES_tradnl" sz="2000" dirty="0">
              <a:latin typeface="Tahoma" panose="020B0604030504040204" pitchFamily="34" charset="0"/>
              <a:ea typeface="Tahoma" panose="020B0604030504040204" pitchFamily="34" charset="0"/>
              <a:cs typeface="Tahoma" panose="020B0604030504040204" pitchFamily="34" charset="0"/>
            </a:endParaRPr>
          </a:p>
          <a:p>
            <a:endParaRPr lang="es-ES_tradnl" sz="2000" dirty="0">
              <a:latin typeface="Tahoma" panose="020B0604030504040204" pitchFamily="34" charset="0"/>
              <a:ea typeface="Tahoma" panose="020B0604030504040204" pitchFamily="34" charset="0"/>
              <a:cs typeface="Tahoma" panose="020B0604030504040204" pitchFamily="34" charset="0"/>
            </a:endParaRPr>
          </a:p>
          <a:p>
            <a:r>
              <a:rPr lang="es-ES_tradnl" sz="2000" dirty="0">
                <a:latin typeface="Tahoma" panose="020B0604030504040204" pitchFamily="34" charset="0"/>
                <a:ea typeface="Tahoma" panose="020B0604030504040204" pitchFamily="34" charset="0"/>
                <a:cs typeface="Tahoma" panose="020B0604030504040204" pitchFamily="34" charset="0"/>
              </a:rPr>
              <a:t> Conjunto de tecnologías, técnicas y lenguajes que permiten exponer y consumir vía WWW (http) todas aquellas  funcionalidades propias de los llamados sistemas de Información geográficos (GIS)</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863" y="3429000"/>
            <a:ext cx="2708275" cy="191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4878369"/>
      </p:ext>
    </p:extLst>
  </p:cSld>
  <p:clrMapOvr>
    <a:masterClrMapping/>
  </p:clrMapOvr>
</p:sld>
</file>

<file path=ppt/theme/theme1.xml><?xml version="1.0" encoding="utf-8"?>
<a:theme xmlns:a="http://schemas.openxmlformats.org/drawingml/2006/main" name="Galería">
  <a:themeElements>
    <a:clrScheme name="Galería">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ía">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ía">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TM10001114[[fn=Galería]]</Template>
  <TotalTime>562</TotalTime>
  <Words>2944</Words>
  <Application>Microsoft Office PowerPoint</Application>
  <PresentationFormat>Presentación en pantalla (4:3)</PresentationFormat>
  <Paragraphs>437</Paragraphs>
  <Slides>60</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60</vt:i4>
      </vt:variant>
    </vt:vector>
  </HeadingPairs>
  <TitlesOfParts>
    <vt:vector size="69" baseType="lpstr">
      <vt:lpstr>Arial</vt:lpstr>
      <vt:lpstr>Arial-BoldMT</vt:lpstr>
      <vt:lpstr>ArialMT</vt:lpstr>
      <vt:lpstr>Gill Sans MT</vt:lpstr>
      <vt:lpstr>Lucida Sans Unicode</vt:lpstr>
      <vt:lpstr>Tahoma</vt:lpstr>
      <vt:lpstr>Times New Roman</vt:lpstr>
      <vt:lpstr>Wingdings</vt:lpstr>
      <vt:lpstr>Galería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polmax</dc:creator>
  <cp:lastModifiedBy>polmaxpere</cp:lastModifiedBy>
  <cp:revision>68</cp:revision>
  <dcterms:created xsi:type="dcterms:W3CDTF">2016-01-12T20:50:04Z</dcterms:created>
  <dcterms:modified xsi:type="dcterms:W3CDTF">2018-01-14T19:32:51Z</dcterms:modified>
</cp:coreProperties>
</file>